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4" r:id="rId1"/>
  </p:sldMasterIdLst>
  <p:notesMasterIdLst>
    <p:notesMasterId r:id="rId29"/>
  </p:notesMasterIdLst>
  <p:sldIdLst>
    <p:sldId id="256" r:id="rId2"/>
    <p:sldId id="329" r:id="rId3"/>
    <p:sldId id="328" r:id="rId4"/>
    <p:sldId id="263" r:id="rId5"/>
    <p:sldId id="270" r:id="rId6"/>
    <p:sldId id="264" r:id="rId7"/>
    <p:sldId id="283" r:id="rId8"/>
    <p:sldId id="269" r:id="rId9"/>
    <p:sldId id="267" r:id="rId10"/>
    <p:sldId id="266" r:id="rId11"/>
    <p:sldId id="268" r:id="rId12"/>
    <p:sldId id="320" r:id="rId13"/>
    <p:sldId id="321" r:id="rId14"/>
    <p:sldId id="307" r:id="rId15"/>
    <p:sldId id="322" r:id="rId16"/>
    <p:sldId id="323" r:id="rId17"/>
    <p:sldId id="310" r:id="rId18"/>
    <p:sldId id="311" r:id="rId19"/>
    <p:sldId id="324" r:id="rId20"/>
    <p:sldId id="325" r:id="rId21"/>
    <p:sldId id="314" r:id="rId22"/>
    <p:sldId id="315" r:id="rId23"/>
    <p:sldId id="326" r:id="rId24"/>
    <p:sldId id="327" r:id="rId25"/>
    <p:sldId id="318" r:id="rId26"/>
    <p:sldId id="319" r:id="rId27"/>
    <p:sldId id="286" r:id="rId28"/>
  </p:sldIdLst>
  <p:sldSz cx="9144000" cy="5143500" type="screen16x9"/>
  <p:notesSz cx="6858000" cy="9144000"/>
  <p:embeddedFontLst>
    <p:embeddedFont>
      <p:font typeface="Montserrat ExtraBold" panose="00000900000000000000" pitchFamily="2" charset="0"/>
      <p:bold r:id="rId30"/>
      <p:boldItalic r:id="rId31"/>
    </p:embeddedFont>
    <p:embeddedFont>
      <p:font typeface="Montserrat ExtraLight" panose="00000300000000000000" pitchFamily="2" charset="0"/>
      <p:regular r:id="rId32"/>
      <p:bold r:id="rId33"/>
      <p:italic r:id="rId34"/>
      <p:boldItalic r:id="rId35"/>
    </p:embeddedFont>
    <p:embeddedFont>
      <p:font typeface="Proxima Nova" panose="020B0604020202020204" charset="0"/>
      <p:regular r:id="rId36"/>
      <p:bold r:id="rId37"/>
      <p:italic r:id="rId38"/>
      <p:boldItalic r:id="rId39"/>
    </p:embeddedFont>
    <p:embeddedFont>
      <p:font typeface="Proxima Nova Semibold" panose="020B0604020202020204" charset="0"/>
      <p:regular r:id="rId40"/>
      <p:bold r:id="rId41"/>
      <p:bold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3947BA5-A038-456F-AFDC-838F99006855}">
  <a:tblStyle styleId="{A3947BA5-A038-456F-AFDC-838F9900685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29" autoAdjust="0"/>
    <p:restoredTop sz="94660"/>
  </p:normalViewPr>
  <p:slideViewPr>
    <p:cSldViewPr>
      <p:cViewPr varScale="1">
        <p:scale>
          <a:sx n="116" d="100"/>
          <a:sy n="116" d="100"/>
        </p:scale>
        <p:origin x="486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3603737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7290233416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7290233416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7290233416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7290233416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7f9262ee2f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7f9262ee2f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7f9262ee2f_0_245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7f9262ee2f_0_245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7f9262ee2f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7f9262ee2f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5" name="Google Shape;2125;g7f9262ee2f_0_26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6" name="Google Shape;2126;g7f9262ee2f_0_26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7f9262ee2f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7f9262ee2f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7f9262ee2f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7f9262ee2f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7f9262ee2f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7f9262ee2f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7f9262ee2f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7f9262ee2f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5" name="Google Shape;2125;g7f9262ee2f_0_26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6" name="Google Shape;2126;g7f9262ee2f_0_26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775589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7f9262ee2f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7f9262ee2f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275771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7f9262ee2f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7f9262ee2f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5" name="Google Shape;2125;g7f9262ee2f_0_26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6" name="Google Shape;2126;g7f9262ee2f_0_26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31149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7f9262ee2f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7f9262ee2f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129979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7f9262ee2f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7f9262ee2f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7f9262ee2f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7f9262ee2f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5" name="Google Shape;2125;g7f9262ee2f_0_26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6" name="Google Shape;2126;g7f9262ee2f_0_26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900407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7f9262ee2f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7f9262ee2f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87605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7f9262ee2f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7f9262ee2f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7f9262ee2f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7f9262ee2f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5" name="Google Shape;2125;g7f9262ee2f_0_26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6" name="Google Shape;2126;g7f9262ee2f_0_26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646545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7f9262ee2f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7f9262ee2f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65407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7f9262ee2f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7f9262ee2f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7f9262ee2f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7f9262ee2f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6" name="Google Shape;2156;g7f9262ee2f_0_262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7" name="Google Shape;2157;g7f9262ee2f_0_262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175900" y="1950100"/>
            <a:ext cx="4792200" cy="64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2044200" y="3704650"/>
            <a:ext cx="5055600" cy="4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ext">
  <p:cSld name="Big 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>
            <a:spLocks noGrp="1"/>
          </p:cNvSpPr>
          <p:nvPr>
            <p:ph type="ctrTitle"/>
          </p:nvPr>
        </p:nvSpPr>
        <p:spPr>
          <a:xfrm>
            <a:off x="4285500" y="2832875"/>
            <a:ext cx="3657300" cy="644700"/>
          </a:xfrm>
          <a:prstGeom prst="rect">
            <a:avLst/>
          </a:prstGeom>
          <a:effectLst>
            <a:outerShdw blurRad="57150" dist="19050" dir="5400000" algn="bl" rotWithShape="0">
              <a:srgbClr val="76A5AF">
                <a:alpha val="88000"/>
              </a:srgbClr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 b="1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15"/>
          <p:cNvSpPr txBox="1">
            <a:spLocks noGrp="1"/>
          </p:cNvSpPr>
          <p:nvPr>
            <p:ph type="subTitle" idx="1"/>
          </p:nvPr>
        </p:nvSpPr>
        <p:spPr>
          <a:xfrm>
            <a:off x="4144050" y="3549850"/>
            <a:ext cx="3940200" cy="4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938500" y="1659275"/>
            <a:ext cx="4946400" cy="276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wo Columns">
  <p:cSld name="Title + Two 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7"/>
          <p:cNvSpPr txBox="1">
            <a:spLocks noGrp="1"/>
          </p:cNvSpPr>
          <p:nvPr>
            <p:ph type="title"/>
          </p:nvPr>
        </p:nvSpPr>
        <p:spPr>
          <a:xfrm>
            <a:off x="1937338" y="2463175"/>
            <a:ext cx="23901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2" name="Google Shape;62;p17"/>
          <p:cNvSpPr txBox="1">
            <a:spLocks noGrp="1"/>
          </p:cNvSpPr>
          <p:nvPr>
            <p:ph type="subTitle" idx="1"/>
          </p:nvPr>
        </p:nvSpPr>
        <p:spPr>
          <a:xfrm>
            <a:off x="1937338" y="3148075"/>
            <a:ext cx="23901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3" name="Google Shape;63;p17"/>
          <p:cNvSpPr txBox="1">
            <a:spLocks noGrp="1"/>
          </p:cNvSpPr>
          <p:nvPr>
            <p:ph type="title" idx="2"/>
          </p:nvPr>
        </p:nvSpPr>
        <p:spPr>
          <a:xfrm>
            <a:off x="4816563" y="2463175"/>
            <a:ext cx="23901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subTitle" idx="3"/>
          </p:nvPr>
        </p:nvSpPr>
        <p:spPr>
          <a:xfrm>
            <a:off x="4816563" y="3148075"/>
            <a:ext cx="23901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17"/>
          <p:cNvSpPr txBox="1">
            <a:spLocks noGrp="1"/>
          </p:cNvSpPr>
          <p:nvPr>
            <p:ph type="title" idx="4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">
  <p:cSld name="Title + Desig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938500" y="445025"/>
            <a:ext cx="47022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hree Columns ">
  <p:cSld name="Title + Three Columns 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8"/>
          <p:cNvSpPr txBox="1">
            <a:spLocks noGrp="1"/>
          </p:cNvSpPr>
          <p:nvPr>
            <p:ph type="title"/>
          </p:nvPr>
        </p:nvSpPr>
        <p:spPr>
          <a:xfrm>
            <a:off x="3538497" y="276797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8" name="Google Shape;68;p18"/>
          <p:cNvSpPr txBox="1">
            <a:spLocks noGrp="1"/>
          </p:cNvSpPr>
          <p:nvPr>
            <p:ph type="subTitle" idx="1"/>
          </p:nvPr>
        </p:nvSpPr>
        <p:spPr>
          <a:xfrm>
            <a:off x="3538497" y="3452875"/>
            <a:ext cx="20670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8"/>
          <p:cNvSpPr txBox="1">
            <a:spLocks noGrp="1"/>
          </p:cNvSpPr>
          <p:nvPr>
            <p:ph type="title" idx="2"/>
          </p:nvPr>
        </p:nvSpPr>
        <p:spPr>
          <a:xfrm>
            <a:off x="6028553" y="276797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0" name="Google Shape;70;p18"/>
          <p:cNvSpPr txBox="1">
            <a:spLocks noGrp="1"/>
          </p:cNvSpPr>
          <p:nvPr>
            <p:ph type="subTitle" idx="3"/>
          </p:nvPr>
        </p:nvSpPr>
        <p:spPr>
          <a:xfrm>
            <a:off x="6028553" y="3452875"/>
            <a:ext cx="20670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title" idx="4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title" idx="5"/>
          </p:nvPr>
        </p:nvSpPr>
        <p:spPr>
          <a:xfrm>
            <a:off x="1048447" y="276797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8"/>
          <p:cNvSpPr txBox="1">
            <a:spLocks noGrp="1"/>
          </p:cNvSpPr>
          <p:nvPr>
            <p:ph type="subTitle" idx="6"/>
          </p:nvPr>
        </p:nvSpPr>
        <p:spPr>
          <a:xfrm>
            <a:off x="1048447" y="3452875"/>
            <a:ext cx="20670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"/>
          <p:cNvSpPr txBox="1">
            <a:spLocks noGrp="1"/>
          </p:cNvSpPr>
          <p:nvPr>
            <p:ph type="title"/>
          </p:nvPr>
        </p:nvSpPr>
        <p:spPr>
          <a:xfrm>
            <a:off x="5337175" y="1297125"/>
            <a:ext cx="2837400" cy="1252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body" idx="1"/>
          </p:nvPr>
        </p:nvSpPr>
        <p:spPr>
          <a:xfrm>
            <a:off x="5337175" y="2593875"/>
            <a:ext cx="2837400" cy="125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 sz="1600">
                <a:solidFill>
                  <a:schemeClr val="lt1"/>
                </a:solidFill>
              </a:defRPr>
            </a:lvl1pPr>
            <a:lvl2pPr marL="914400" lvl="1" indent="-330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 sz="1600">
                <a:solidFill>
                  <a:schemeClr val="lt1"/>
                </a:solidFill>
              </a:defRPr>
            </a:lvl2pPr>
            <a:lvl3pPr marL="1371600" lvl="2" indent="-330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Char char="■"/>
              <a:defRPr sz="1600">
                <a:solidFill>
                  <a:schemeClr val="lt1"/>
                </a:solidFill>
              </a:defRPr>
            </a:lvl3pPr>
            <a:lvl4pPr marL="1828800" lvl="3" indent="-330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 sz="1600">
                <a:solidFill>
                  <a:schemeClr val="lt1"/>
                </a:solidFill>
              </a:defRPr>
            </a:lvl4pPr>
            <a:lvl5pPr marL="2286000" lvl="4" indent="-330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 sz="1600">
                <a:solidFill>
                  <a:schemeClr val="lt1"/>
                </a:solidFill>
              </a:defRPr>
            </a:lvl5pPr>
            <a:lvl6pPr marL="2743200" lvl="5" indent="-330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Char char="■"/>
              <a:defRPr sz="1600">
                <a:solidFill>
                  <a:schemeClr val="lt1"/>
                </a:solidFill>
              </a:defRPr>
            </a:lvl6pPr>
            <a:lvl7pPr marL="3200400" lvl="6" indent="-330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 sz="1600">
                <a:solidFill>
                  <a:schemeClr val="lt1"/>
                </a:solidFill>
              </a:defRPr>
            </a:lvl7pPr>
            <a:lvl8pPr marL="3657600" lvl="7" indent="-330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 sz="1600">
                <a:solidFill>
                  <a:schemeClr val="lt1"/>
                </a:solidFill>
              </a:defRPr>
            </a:lvl8pPr>
            <a:lvl9pPr marL="4114800" lvl="8" indent="-3302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600"/>
              <a:buChar char="■"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 3">
  <p:cSld name="Title + Design 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3"/>
          <p:cNvSpPr txBox="1">
            <a:spLocks noGrp="1"/>
          </p:cNvSpPr>
          <p:nvPr>
            <p:ph type="title"/>
          </p:nvPr>
        </p:nvSpPr>
        <p:spPr>
          <a:xfrm>
            <a:off x="938500" y="445025"/>
            <a:ext cx="47022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0"/>
          <p:cNvSpPr txBox="1">
            <a:spLocks noGrp="1"/>
          </p:cNvSpPr>
          <p:nvPr>
            <p:ph type="title"/>
          </p:nvPr>
        </p:nvSpPr>
        <p:spPr>
          <a:xfrm>
            <a:off x="938500" y="445025"/>
            <a:ext cx="57357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1">
  <p:cSld name="Title + Text 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0"/>
          <p:cNvSpPr txBox="1">
            <a:spLocks noGrp="1"/>
          </p:cNvSpPr>
          <p:nvPr>
            <p:ph type="title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7" name="Google Shape;137;p30"/>
          <p:cNvSpPr txBox="1">
            <a:spLocks noGrp="1"/>
          </p:cNvSpPr>
          <p:nvPr>
            <p:ph type="subTitle" idx="1"/>
          </p:nvPr>
        </p:nvSpPr>
        <p:spPr>
          <a:xfrm>
            <a:off x="938500" y="2435925"/>
            <a:ext cx="2556300" cy="204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 + Credits">
  <p:cSld name="Thanks + Credit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3"/>
          <p:cNvSpPr txBox="1">
            <a:spLocks noGrp="1"/>
          </p:cNvSpPr>
          <p:nvPr>
            <p:ph type="title"/>
          </p:nvPr>
        </p:nvSpPr>
        <p:spPr>
          <a:xfrm>
            <a:off x="924870" y="760375"/>
            <a:ext cx="3068700" cy="59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6" name="Google Shape;146;p33"/>
          <p:cNvSpPr txBox="1">
            <a:spLocks noGrp="1"/>
          </p:cNvSpPr>
          <p:nvPr>
            <p:ph type="subTitle" idx="1"/>
          </p:nvPr>
        </p:nvSpPr>
        <p:spPr>
          <a:xfrm>
            <a:off x="924875" y="1684275"/>
            <a:ext cx="3305400" cy="10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0E2A47"/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6"/>
          <p:cNvSpPr txBox="1">
            <a:spLocks noGrp="1"/>
          </p:cNvSpPr>
          <p:nvPr>
            <p:ph type="title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156" name="Google Shape;156;p36"/>
          <p:cNvSpPr txBox="1">
            <a:spLocks noGrp="1"/>
          </p:cNvSpPr>
          <p:nvPr>
            <p:ph type="body" idx="1"/>
          </p:nvPr>
        </p:nvSpPr>
        <p:spPr>
          <a:xfrm>
            <a:off x="1068100" y="1695450"/>
            <a:ext cx="7047300" cy="25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8" r:id="rId2"/>
    <p:sldLayoutId id="2147483691" r:id="rId3"/>
    <p:sldLayoutId id="2147483692" r:id="rId4"/>
    <p:sldLayoutId id="2147483693" r:id="rId5"/>
    <p:sldLayoutId id="2147483694" r:id="rId6"/>
    <p:sldLayoutId id="2147483696" r:id="rId7"/>
    <p:sldLayoutId id="2147483697" r:id="rId8"/>
    <p:sldLayoutId id="2147483698" r:id="rId9"/>
    <p:sldLayoutId id="2147483710" r:id="rId10"/>
    <p:sldLayoutId id="214748371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9.jp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9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1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8"/>
          <p:cNvSpPr txBox="1">
            <a:spLocks noGrp="1"/>
          </p:cNvSpPr>
          <p:nvPr>
            <p:ph type="ctrTitle"/>
          </p:nvPr>
        </p:nvSpPr>
        <p:spPr>
          <a:xfrm>
            <a:off x="2209800" y="3279273"/>
            <a:ext cx="4403700" cy="683049"/>
          </a:xfrm>
          <a:prstGeom prst="rect">
            <a:avLst/>
          </a:prstGeom>
          <a:effectLst>
            <a:outerShdw blurRad="100013" dist="19050" dir="8460000" algn="bl" rotWithShape="0">
              <a:srgbClr val="76A5AF">
                <a:alpha val="50000"/>
              </a:srgbClr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0" dirty="0">
                <a:latin typeface="Montserrat ExtraLight"/>
                <a:ea typeface="Montserrat ExtraLight"/>
                <a:cs typeface="Montserrat ExtraLight"/>
                <a:sym typeface="Montserrat ExtraLight"/>
              </a:rPr>
              <a:t>Full Stack Developer</a:t>
            </a:r>
            <a:endParaRPr sz="2200" b="0" dirty="0">
              <a:latin typeface="Montserrat ExtraLight"/>
              <a:ea typeface="Montserrat ExtraLight"/>
              <a:cs typeface="Montserrat ExtraLight"/>
              <a:sym typeface="Montserrat ExtraLigh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2050" y="690986"/>
            <a:ext cx="1143000" cy="1463040"/>
          </a:xfrm>
          <a:prstGeom prst="rect">
            <a:avLst/>
          </a:prstGeom>
        </p:spPr>
      </p:pic>
      <p:sp>
        <p:nvSpPr>
          <p:cNvPr id="2" name="Google Shape;221;p45">
            <a:extLst>
              <a:ext uri="{FF2B5EF4-FFF2-40B4-BE49-F238E27FC236}">
                <a16:creationId xmlns:a16="http://schemas.microsoft.com/office/drawing/2014/main" id="{A2F18769-DC22-B54E-A0A1-9DF0F9E1CDB7}"/>
              </a:ext>
            </a:extLst>
          </p:cNvPr>
          <p:cNvSpPr txBox="1">
            <a:spLocks/>
          </p:cNvSpPr>
          <p:nvPr/>
        </p:nvSpPr>
        <p:spPr>
          <a:xfrm>
            <a:off x="2011350" y="2675799"/>
            <a:ext cx="4724400" cy="5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roxima Nova Semibold"/>
              <a:buNone/>
              <a:defRPr sz="3600" b="1" i="0" u="none" strike="noStrike" cap="none">
                <a:solidFill>
                  <a:schemeClr val="lt1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roxima Nova Semibold"/>
              <a:buNone/>
              <a:defRPr sz="3600" b="1" i="0" u="none" strike="noStrike" cap="none">
                <a:solidFill>
                  <a:schemeClr val="lt1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roxima Nova Semibold"/>
              <a:buNone/>
              <a:defRPr sz="3600" b="1" i="0" u="none" strike="noStrike" cap="none">
                <a:solidFill>
                  <a:schemeClr val="lt1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roxima Nova Semibold"/>
              <a:buNone/>
              <a:defRPr sz="3600" b="1" i="0" u="none" strike="noStrike" cap="none">
                <a:solidFill>
                  <a:schemeClr val="lt1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roxima Nova Semibold"/>
              <a:buNone/>
              <a:defRPr sz="3600" b="1" i="0" u="none" strike="noStrike" cap="none">
                <a:solidFill>
                  <a:schemeClr val="lt1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roxima Nova Semibold"/>
              <a:buNone/>
              <a:defRPr sz="3600" b="1" i="0" u="none" strike="noStrike" cap="none">
                <a:solidFill>
                  <a:schemeClr val="lt1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roxima Nova Semibold"/>
              <a:buNone/>
              <a:defRPr sz="3600" b="1" i="0" u="none" strike="noStrike" cap="none">
                <a:solidFill>
                  <a:schemeClr val="lt1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roxima Nova Semibold"/>
              <a:buNone/>
              <a:defRPr sz="3600" b="1" i="0" u="none" strike="noStrike" cap="none">
                <a:solidFill>
                  <a:schemeClr val="lt1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roxima Nova Semibold"/>
              <a:buNone/>
              <a:defRPr sz="3600" b="1" i="0" u="none" strike="noStrike" cap="none">
                <a:solidFill>
                  <a:schemeClr val="lt1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r>
              <a:rPr lang="en-MY" sz="3200" dirty="0">
                <a:solidFill>
                  <a:schemeClr val="accent1"/>
                </a:solidFill>
              </a:rPr>
              <a:t>Md </a:t>
            </a:r>
            <a:r>
              <a:rPr lang="en-MY" sz="3200" dirty="0" err="1">
                <a:solidFill>
                  <a:schemeClr val="accent1"/>
                </a:solidFill>
              </a:rPr>
              <a:t>Emtiaz</a:t>
            </a:r>
            <a:r>
              <a:rPr lang="en-MY" sz="3200" dirty="0">
                <a:solidFill>
                  <a:schemeClr val="accent1"/>
                </a:solidFill>
              </a:rPr>
              <a:t> Zaman</a:t>
            </a:r>
            <a:endParaRPr lang="en-US" sz="3200" dirty="0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4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Work Experience</a:t>
            </a:r>
            <a:endParaRPr dirty="0">
              <a:solidFill>
                <a:schemeClr val="accent1"/>
              </a:solidFill>
            </a:endParaRPr>
          </a:p>
        </p:txBody>
      </p:sp>
      <p:sp>
        <p:nvSpPr>
          <p:cNvPr id="215" name="Google Shape;215;p44"/>
          <p:cNvSpPr txBox="1">
            <a:spLocks noGrp="1"/>
          </p:cNvSpPr>
          <p:nvPr>
            <p:ph type="body" idx="1"/>
          </p:nvPr>
        </p:nvSpPr>
        <p:spPr>
          <a:xfrm>
            <a:off x="979380" y="1047750"/>
            <a:ext cx="4946400" cy="114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en-US" b="1" dirty="0"/>
              <a:t>Full Stack Developer </a:t>
            </a:r>
            <a:r>
              <a:rPr lang="en-US" sz="1200" dirty="0"/>
              <a:t>(October 2020 – Present) </a:t>
            </a:r>
            <a:endParaRPr lang="en-US" dirty="0"/>
          </a:p>
          <a:p>
            <a:pPr marL="0" lvl="0" indent="0">
              <a:buNone/>
            </a:pPr>
            <a:r>
              <a:rPr lang="en-US" b="1" dirty="0"/>
              <a:t>Developer </a:t>
            </a:r>
            <a:r>
              <a:rPr lang="en-US" sz="1200" dirty="0"/>
              <a:t>(March 2018– September 2020)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MYBD Techies </a:t>
            </a:r>
            <a:endParaRPr lang="en-US" dirty="0"/>
          </a:p>
        </p:txBody>
      </p:sp>
      <p:cxnSp>
        <p:nvCxnSpPr>
          <p:cNvPr id="216" name="Google Shape;216;p44"/>
          <p:cNvCxnSpPr/>
          <p:nvPr/>
        </p:nvCxnSpPr>
        <p:spPr>
          <a:xfrm>
            <a:off x="1026200" y="414022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sp>
        <p:nvSpPr>
          <p:cNvPr id="4" name="Google Shape;215;p44">
            <a:extLst>
              <a:ext uri="{FF2B5EF4-FFF2-40B4-BE49-F238E27FC236}">
                <a16:creationId xmlns:a16="http://schemas.microsoft.com/office/drawing/2014/main" id="{D8204D02-C5EF-8158-EBF9-D5848C3F2C03}"/>
              </a:ext>
            </a:extLst>
          </p:cNvPr>
          <p:cNvSpPr txBox="1">
            <a:spLocks/>
          </p:cNvSpPr>
          <p:nvPr/>
        </p:nvSpPr>
        <p:spPr>
          <a:xfrm>
            <a:off x="838200" y="1733550"/>
            <a:ext cx="4946400" cy="31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marR="0" lvl="1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marR="0" lvl="2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marR="0" lvl="3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marR="0" lvl="4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marR="0" lvl="5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marR="0" lvl="6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marR="0" lvl="7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marR="0" lvl="8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139700" indent="0">
              <a:spcBef>
                <a:spcPts val="1600"/>
              </a:spcBef>
              <a:buSzPts val="1400"/>
            </a:pPr>
            <a:r>
              <a:rPr lang="en-US" sz="1400" b="1" dirty="0"/>
              <a:t>Responsibilities</a:t>
            </a:r>
            <a:r>
              <a:rPr lang="en-US" sz="1400" dirty="0"/>
              <a:t>:</a:t>
            </a:r>
            <a:endParaRPr lang="en-US" dirty="0"/>
          </a:p>
          <a:p>
            <a:pPr indent="-317500">
              <a:buSzPts val="1400"/>
              <a:buFont typeface="Proxima Nova"/>
              <a:buChar char="●"/>
            </a:pPr>
            <a:endParaRPr lang="en-US" dirty="0"/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Work with development teams and product managers to develop software solutions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Develop client-side and server-side modules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Build the front-end of applications through appealing visual design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Develop and manage well-functioning databases for applications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Writing clean, functional code for front and back-end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Test software to ensure responsiveness and efficiency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Troubleshoot, debug and upgrade software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Build features and applications with a mobile responsive design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MY" dirty="0"/>
              <a:t>Write technical documentation</a:t>
            </a:r>
            <a:endParaRPr lang="en-US" dirty="0"/>
          </a:p>
          <a:p>
            <a:pPr indent="-317500">
              <a:buSzPts val="1400"/>
              <a:buFont typeface="Proxima Nova"/>
              <a:buChar char="●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108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4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Education</a:t>
            </a:r>
            <a:endParaRPr dirty="0">
              <a:solidFill>
                <a:schemeClr val="accent1"/>
              </a:solidFill>
            </a:endParaRPr>
          </a:p>
        </p:txBody>
      </p:sp>
      <p:sp>
        <p:nvSpPr>
          <p:cNvPr id="215" name="Google Shape;215;p44"/>
          <p:cNvSpPr txBox="1">
            <a:spLocks noGrp="1"/>
          </p:cNvSpPr>
          <p:nvPr>
            <p:ph type="body" idx="1"/>
          </p:nvPr>
        </p:nvSpPr>
        <p:spPr>
          <a:xfrm>
            <a:off x="1073400" y="895350"/>
            <a:ext cx="4946400" cy="15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Bachelor of Computer Science and Engineering</a:t>
            </a:r>
          </a:p>
          <a:p>
            <a:pPr marL="0" lvl="0" indent="0">
              <a:buNone/>
            </a:pPr>
            <a:r>
              <a:rPr lang="en-US" sz="1200" dirty="0"/>
              <a:t>Institution	: East West University.</a:t>
            </a:r>
          </a:p>
          <a:p>
            <a:pPr marL="0" lvl="0" indent="0">
              <a:buNone/>
            </a:pPr>
            <a:r>
              <a:rPr lang="en-US" sz="1200" dirty="0"/>
              <a:t>Discipline	: Computer Science and Engineering</a:t>
            </a:r>
          </a:p>
          <a:p>
            <a:pPr marL="0" lvl="0" indent="0">
              <a:buNone/>
            </a:pPr>
            <a:r>
              <a:rPr lang="en-US" sz="1200" dirty="0"/>
              <a:t>Passing Year: Fall, 2015.</a:t>
            </a:r>
          </a:p>
          <a:p>
            <a:pPr marL="0" lvl="0" indent="0">
              <a:buNone/>
            </a:pPr>
            <a:r>
              <a:rPr lang="en-US" sz="1200" dirty="0"/>
              <a:t>C.G.P. A	: 2.60(In the scale of 4.00)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cxnSp>
        <p:nvCxnSpPr>
          <p:cNvPr id="216" name="Google Shape;216;p44"/>
          <p:cNvCxnSpPr/>
          <p:nvPr/>
        </p:nvCxnSpPr>
        <p:spPr>
          <a:xfrm>
            <a:off x="1026200" y="414022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sp>
        <p:nvSpPr>
          <p:cNvPr id="2" name="Rectangle 1"/>
          <p:cNvSpPr/>
          <p:nvPr/>
        </p:nvSpPr>
        <p:spPr>
          <a:xfrm>
            <a:off x="1066800" y="2190750"/>
            <a:ext cx="4572000" cy="126188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Proxima Nova" charset="0"/>
              </a:rPr>
              <a:t>Higher Secondary Certificate (H.S.C)</a:t>
            </a:r>
            <a:endParaRPr lang="en-US" dirty="0">
              <a:solidFill>
                <a:schemeClr val="accent1"/>
              </a:solidFill>
              <a:latin typeface="Proxima Nova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Proxima Nova" charset="0"/>
              </a:rPr>
              <a:t>Institution	: Tejgaon College</a:t>
            </a:r>
          </a:p>
          <a:p>
            <a:r>
              <a:rPr lang="en-US" sz="1200" dirty="0">
                <a:solidFill>
                  <a:schemeClr val="bg1"/>
                </a:solidFill>
                <a:latin typeface="Proxima Nova" charset="0"/>
              </a:rPr>
              <a:t>Discipline	: Science</a:t>
            </a:r>
          </a:p>
          <a:p>
            <a:r>
              <a:rPr lang="en-US" sz="1200" dirty="0">
                <a:solidFill>
                  <a:schemeClr val="bg1"/>
                </a:solidFill>
                <a:latin typeface="Proxima Nova" charset="0"/>
              </a:rPr>
              <a:t>Board	: Dhaka</a:t>
            </a:r>
          </a:p>
          <a:p>
            <a:r>
              <a:rPr lang="en-US" sz="1200" dirty="0">
                <a:solidFill>
                  <a:schemeClr val="bg1"/>
                </a:solidFill>
                <a:latin typeface="Proxima Nova" charset="0"/>
              </a:rPr>
              <a:t>Passing Year: 2009</a:t>
            </a:r>
          </a:p>
          <a:p>
            <a:r>
              <a:rPr lang="en-US" sz="1200" dirty="0">
                <a:solidFill>
                  <a:schemeClr val="bg1"/>
                </a:solidFill>
                <a:latin typeface="Proxima Nova" charset="0"/>
              </a:rPr>
              <a:t>G.P. A	: 3.10 (In the scale of 5.00)</a:t>
            </a:r>
          </a:p>
        </p:txBody>
      </p:sp>
      <p:sp>
        <p:nvSpPr>
          <p:cNvPr id="3" name="Rectangle 2"/>
          <p:cNvSpPr/>
          <p:nvPr/>
        </p:nvSpPr>
        <p:spPr>
          <a:xfrm>
            <a:off x="1066800" y="3423345"/>
            <a:ext cx="4572000" cy="126188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Proxima Nova" charset="0"/>
              </a:rPr>
              <a:t>Secondary School Certificate (S.S.C)</a:t>
            </a:r>
            <a:endParaRPr lang="en-US" dirty="0">
              <a:solidFill>
                <a:schemeClr val="accent1"/>
              </a:solidFill>
              <a:latin typeface="Proxima Nova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Proxima Nova" charset="0"/>
              </a:rPr>
              <a:t>Institution	: Banani Bidyaniketan School And College.</a:t>
            </a:r>
          </a:p>
          <a:p>
            <a:r>
              <a:rPr lang="en-US" sz="1200" dirty="0">
                <a:solidFill>
                  <a:schemeClr val="bg1"/>
                </a:solidFill>
                <a:latin typeface="Proxima Nova" charset="0"/>
              </a:rPr>
              <a:t>Discipline	: Science</a:t>
            </a:r>
          </a:p>
          <a:p>
            <a:r>
              <a:rPr lang="en-US" sz="1200" dirty="0">
                <a:solidFill>
                  <a:schemeClr val="bg1"/>
                </a:solidFill>
                <a:latin typeface="Proxima Nova" charset="0"/>
              </a:rPr>
              <a:t>Board	 : Dhaka</a:t>
            </a:r>
          </a:p>
          <a:p>
            <a:r>
              <a:rPr lang="en-US" sz="1200" dirty="0">
                <a:solidFill>
                  <a:schemeClr val="bg1"/>
                </a:solidFill>
                <a:latin typeface="Proxima Nova" charset="0"/>
              </a:rPr>
              <a:t>Passing Year  : 2007</a:t>
            </a:r>
          </a:p>
          <a:p>
            <a:r>
              <a:rPr lang="en-US" sz="1200" dirty="0">
                <a:solidFill>
                  <a:schemeClr val="bg1"/>
                </a:solidFill>
                <a:latin typeface="Proxima Nova" charset="0"/>
              </a:rPr>
              <a:t>G.P.A	 : 4.25 (In the scale of 5.00)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45"/>
          <p:cNvSpPr txBox="1">
            <a:spLocks noGrp="1"/>
          </p:cNvSpPr>
          <p:nvPr>
            <p:ph type="title"/>
          </p:nvPr>
        </p:nvSpPr>
        <p:spPr>
          <a:xfrm>
            <a:off x="930539" y="461246"/>
            <a:ext cx="2390100" cy="54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2400" dirty="0">
                <a:solidFill>
                  <a:schemeClr val="accent1"/>
                </a:solidFill>
              </a:rPr>
              <a:t>Front End </a:t>
            </a:r>
            <a:r>
              <a:rPr lang="en-US" sz="2400" b="1" dirty="0">
                <a:solidFill>
                  <a:schemeClr val="accent4"/>
                </a:solidFill>
              </a:rPr>
              <a:t>Skills</a:t>
            </a:r>
          </a:p>
        </p:txBody>
      </p:sp>
      <p:cxnSp>
        <p:nvCxnSpPr>
          <p:cNvPr id="222" name="Google Shape;222;p45"/>
          <p:cNvCxnSpPr/>
          <p:nvPr/>
        </p:nvCxnSpPr>
        <p:spPr>
          <a:xfrm>
            <a:off x="1026200" y="414022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cxnSp>
        <p:nvCxnSpPr>
          <p:cNvPr id="228" name="Google Shape;228;p45"/>
          <p:cNvCxnSpPr/>
          <p:nvPr/>
        </p:nvCxnSpPr>
        <p:spPr>
          <a:xfrm>
            <a:off x="1284188" y="2495547"/>
            <a:ext cx="251023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sp>
        <p:nvSpPr>
          <p:cNvPr id="4" name="Rectangle 3"/>
          <p:cNvSpPr/>
          <p:nvPr/>
        </p:nvSpPr>
        <p:spPr>
          <a:xfrm>
            <a:off x="3541496" y="2649437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  CSS 3</a:t>
            </a:r>
            <a:r>
              <a:rPr lang="en-US" b="1" dirty="0"/>
              <a:t>5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74231" y="2644249"/>
            <a:ext cx="9797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 HTML 5</a:t>
            </a:r>
            <a:r>
              <a:rPr lang="en-US" b="1" dirty="0"/>
              <a:t>5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772" y="978933"/>
            <a:ext cx="1359495" cy="1679376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6011613" y="2641695"/>
            <a:ext cx="13773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  Bootstrap 5</a:t>
            </a:r>
            <a:r>
              <a:rPr lang="en-US" b="1" dirty="0"/>
              <a:t>5</a:t>
            </a:r>
          </a:p>
        </p:txBody>
      </p:sp>
      <p:cxnSp>
        <p:nvCxnSpPr>
          <p:cNvPr id="21" name="Google Shape;228;p45"/>
          <p:cNvCxnSpPr/>
          <p:nvPr/>
        </p:nvCxnSpPr>
        <p:spPr>
          <a:xfrm>
            <a:off x="3842545" y="2508561"/>
            <a:ext cx="251023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cxnSp>
        <p:nvCxnSpPr>
          <p:cNvPr id="22" name="Google Shape;228;p45"/>
          <p:cNvCxnSpPr/>
          <p:nvPr/>
        </p:nvCxnSpPr>
        <p:spPr>
          <a:xfrm>
            <a:off x="6526172" y="2525849"/>
            <a:ext cx="251023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722" y="3087655"/>
            <a:ext cx="883888" cy="883888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967756" y="4243807"/>
            <a:ext cx="10695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Javascript</a:t>
            </a:r>
            <a:endParaRPr lang="en-US" b="1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810" y="3152574"/>
            <a:ext cx="943176" cy="94317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170" y="3177116"/>
            <a:ext cx="822188" cy="822188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3407086" y="4219703"/>
            <a:ext cx="105028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     JQuery</a:t>
            </a:r>
            <a:endParaRPr lang="en-US" b="1" dirty="0"/>
          </a:p>
        </p:txBody>
      </p:sp>
      <p:sp>
        <p:nvSpPr>
          <p:cNvPr id="28" name="Rectangle 27"/>
          <p:cNvSpPr/>
          <p:nvPr/>
        </p:nvSpPr>
        <p:spPr>
          <a:xfrm>
            <a:off x="6338612" y="4219702"/>
            <a:ext cx="7617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Vue Js</a:t>
            </a:r>
            <a:endParaRPr lang="en-US" b="1" dirty="0"/>
          </a:p>
        </p:txBody>
      </p:sp>
      <p:cxnSp>
        <p:nvCxnSpPr>
          <p:cNvPr id="29" name="Google Shape;228;p45"/>
          <p:cNvCxnSpPr/>
          <p:nvPr/>
        </p:nvCxnSpPr>
        <p:spPr>
          <a:xfrm>
            <a:off x="1288076" y="4218080"/>
            <a:ext cx="251023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cxnSp>
        <p:nvCxnSpPr>
          <p:cNvPr id="31" name="Google Shape;228;p45"/>
          <p:cNvCxnSpPr/>
          <p:nvPr/>
        </p:nvCxnSpPr>
        <p:spPr>
          <a:xfrm>
            <a:off x="3898002" y="4180433"/>
            <a:ext cx="251023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cxnSp>
        <p:nvCxnSpPr>
          <p:cNvPr id="32" name="Google Shape;228;p45"/>
          <p:cNvCxnSpPr/>
          <p:nvPr/>
        </p:nvCxnSpPr>
        <p:spPr>
          <a:xfrm>
            <a:off x="6563753" y="4114730"/>
            <a:ext cx="251023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52" y="1192798"/>
            <a:ext cx="1315670" cy="125164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3267" y="1148987"/>
            <a:ext cx="1339267" cy="133926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5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Backend Skills</a:t>
            </a:r>
            <a:endParaRPr dirty="0"/>
          </a:p>
        </p:txBody>
      </p:sp>
      <p:cxnSp>
        <p:nvCxnSpPr>
          <p:cNvPr id="366" name="Google Shape;366;p52"/>
          <p:cNvCxnSpPr/>
          <p:nvPr/>
        </p:nvCxnSpPr>
        <p:spPr>
          <a:xfrm>
            <a:off x="1026200" y="414022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819150"/>
            <a:ext cx="990600" cy="95413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404" y="819150"/>
            <a:ext cx="1066800" cy="99759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19150"/>
            <a:ext cx="1219200" cy="122619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120627" y="2045348"/>
            <a:ext cx="5549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PHP</a:t>
            </a:r>
            <a:endParaRPr lang="en-US" b="1" dirty="0"/>
          </a:p>
        </p:txBody>
      </p:sp>
      <p:sp>
        <p:nvSpPr>
          <p:cNvPr id="9" name="Rectangle 8"/>
          <p:cNvSpPr/>
          <p:nvPr/>
        </p:nvSpPr>
        <p:spPr>
          <a:xfrm>
            <a:off x="3567404" y="2045348"/>
            <a:ext cx="8515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 MySQL</a:t>
            </a:r>
            <a:endParaRPr lang="en-US" b="1" dirty="0"/>
          </a:p>
        </p:txBody>
      </p:sp>
      <p:sp>
        <p:nvSpPr>
          <p:cNvPr id="10" name="Rectangle 9"/>
          <p:cNvSpPr/>
          <p:nvPr/>
        </p:nvSpPr>
        <p:spPr>
          <a:xfrm>
            <a:off x="6781800" y="2045348"/>
            <a:ext cx="10102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 Laravel 8</a:t>
            </a:r>
            <a:endParaRPr lang="en-US" b="1" dirty="0"/>
          </a:p>
        </p:txBody>
      </p:sp>
      <p:cxnSp>
        <p:nvCxnSpPr>
          <p:cNvPr id="11" name="Google Shape;228;p45"/>
          <p:cNvCxnSpPr/>
          <p:nvPr/>
        </p:nvCxnSpPr>
        <p:spPr>
          <a:xfrm>
            <a:off x="1238311" y="1962150"/>
            <a:ext cx="251023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cxnSp>
        <p:nvCxnSpPr>
          <p:cNvPr id="12" name="Google Shape;228;p45"/>
          <p:cNvCxnSpPr/>
          <p:nvPr/>
        </p:nvCxnSpPr>
        <p:spPr>
          <a:xfrm>
            <a:off x="3845251" y="1936880"/>
            <a:ext cx="251023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cxnSp>
        <p:nvCxnSpPr>
          <p:cNvPr id="13" name="Google Shape;228;p45"/>
          <p:cNvCxnSpPr/>
          <p:nvPr/>
        </p:nvCxnSpPr>
        <p:spPr>
          <a:xfrm>
            <a:off x="7087051" y="1994415"/>
            <a:ext cx="251023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404" y="2575976"/>
            <a:ext cx="986373" cy="986373"/>
          </a:xfrm>
          <a:prstGeom prst="rect">
            <a:avLst/>
          </a:prstGeom>
        </p:spPr>
      </p:pic>
      <p:cxnSp>
        <p:nvCxnSpPr>
          <p:cNvPr id="15" name="Google Shape;228;p45"/>
          <p:cNvCxnSpPr/>
          <p:nvPr/>
        </p:nvCxnSpPr>
        <p:spPr>
          <a:xfrm>
            <a:off x="3914711" y="3790950"/>
            <a:ext cx="251023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sp>
        <p:nvSpPr>
          <p:cNvPr id="16" name="Rectangle 15"/>
          <p:cNvSpPr/>
          <p:nvPr/>
        </p:nvSpPr>
        <p:spPr>
          <a:xfrm>
            <a:off x="3500180" y="3847389"/>
            <a:ext cx="11208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Wordpress</a:t>
            </a:r>
            <a:endParaRPr lang="en-US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46"/>
          <p:cNvSpPr txBox="1">
            <a:spLocks noGrp="1"/>
          </p:cNvSpPr>
          <p:nvPr>
            <p:ph type="title" idx="4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Tools</a:t>
            </a:r>
            <a:endParaRPr dirty="0"/>
          </a:p>
        </p:txBody>
      </p:sp>
      <p:cxnSp>
        <p:nvCxnSpPr>
          <p:cNvPr id="234" name="Google Shape;234;p46"/>
          <p:cNvCxnSpPr/>
          <p:nvPr/>
        </p:nvCxnSpPr>
        <p:spPr>
          <a:xfrm>
            <a:off x="1026200" y="414022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201" y="1123951"/>
            <a:ext cx="1381499" cy="6857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868887"/>
            <a:ext cx="990600" cy="92181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824992"/>
            <a:ext cx="1143000" cy="92501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2022" y="2780522"/>
            <a:ext cx="1035698" cy="94861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089599"/>
            <a:ext cx="1828800" cy="659363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1524000" y="2343150"/>
            <a:ext cx="58381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NPM</a:t>
            </a:r>
            <a:endParaRPr lang="en-US" b="1" dirty="0"/>
          </a:p>
        </p:txBody>
      </p:sp>
      <p:sp>
        <p:nvSpPr>
          <p:cNvPr id="36" name="Rectangle 35"/>
          <p:cNvSpPr/>
          <p:nvPr/>
        </p:nvSpPr>
        <p:spPr>
          <a:xfrm>
            <a:off x="4289380" y="2343150"/>
            <a:ext cx="78098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       Git</a:t>
            </a:r>
            <a:endParaRPr lang="en-US" b="1" dirty="0"/>
          </a:p>
        </p:txBody>
      </p:sp>
      <p:sp>
        <p:nvSpPr>
          <p:cNvPr id="37" name="Rectangle 36"/>
          <p:cNvSpPr/>
          <p:nvPr/>
        </p:nvSpPr>
        <p:spPr>
          <a:xfrm>
            <a:off x="6934200" y="2263973"/>
            <a:ext cx="7120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    Vite</a:t>
            </a:r>
            <a:endParaRPr lang="en-US" b="1" dirty="0"/>
          </a:p>
        </p:txBody>
      </p:sp>
      <p:sp>
        <p:nvSpPr>
          <p:cNvPr id="38" name="Rectangle 37"/>
          <p:cNvSpPr/>
          <p:nvPr/>
        </p:nvSpPr>
        <p:spPr>
          <a:xfrm>
            <a:off x="1419803" y="4139681"/>
            <a:ext cx="79220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CPanel</a:t>
            </a:r>
            <a:endParaRPr lang="en-US" b="1" dirty="0"/>
          </a:p>
        </p:txBody>
      </p:sp>
      <p:sp>
        <p:nvSpPr>
          <p:cNvPr id="39" name="Rectangle 38"/>
          <p:cNvSpPr/>
          <p:nvPr/>
        </p:nvSpPr>
        <p:spPr>
          <a:xfrm>
            <a:off x="4067841" y="4149144"/>
            <a:ext cx="18149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Visual Studio Code</a:t>
            </a:r>
            <a:endParaRPr lang="en-US" b="1" dirty="0"/>
          </a:p>
        </p:txBody>
      </p:sp>
      <p:cxnSp>
        <p:nvCxnSpPr>
          <p:cNvPr id="40" name="Google Shape;228;p45"/>
          <p:cNvCxnSpPr/>
          <p:nvPr/>
        </p:nvCxnSpPr>
        <p:spPr>
          <a:xfrm>
            <a:off x="1690395" y="2114550"/>
            <a:ext cx="251023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cxnSp>
        <p:nvCxnSpPr>
          <p:cNvPr id="41" name="Google Shape;228;p45"/>
          <p:cNvCxnSpPr/>
          <p:nvPr/>
        </p:nvCxnSpPr>
        <p:spPr>
          <a:xfrm>
            <a:off x="4724278" y="2114550"/>
            <a:ext cx="251023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cxnSp>
        <p:nvCxnSpPr>
          <p:cNvPr id="42" name="Google Shape;228;p45"/>
          <p:cNvCxnSpPr/>
          <p:nvPr/>
        </p:nvCxnSpPr>
        <p:spPr>
          <a:xfrm>
            <a:off x="7243587" y="2107941"/>
            <a:ext cx="251023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cxnSp>
        <p:nvCxnSpPr>
          <p:cNvPr id="43" name="Google Shape;228;p45"/>
          <p:cNvCxnSpPr/>
          <p:nvPr/>
        </p:nvCxnSpPr>
        <p:spPr>
          <a:xfrm>
            <a:off x="1719940" y="3985793"/>
            <a:ext cx="251023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cxnSp>
        <p:nvCxnSpPr>
          <p:cNvPr id="44" name="Google Shape;228;p45"/>
          <p:cNvCxnSpPr/>
          <p:nvPr/>
        </p:nvCxnSpPr>
        <p:spPr>
          <a:xfrm>
            <a:off x="4819340" y="3941861"/>
            <a:ext cx="251023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" name="Google Shape;2129;p65"/>
          <p:cNvSpPr txBox="1">
            <a:spLocks noGrp="1"/>
          </p:cNvSpPr>
          <p:nvPr>
            <p:ph type="title"/>
          </p:nvPr>
        </p:nvSpPr>
        <p:spPr>
          <a:xfrm>
            <a:off x="938500" y="445024"/>
            <a:ext cx="4629300" cy="14409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/>
            <a:r>
              <a:rPr lang="en" dirty="0"/>
              <a:t>Project 1</a:t>
            </a:r>
            <a:br>
              <a:rPr lang="en" dirty="0"/>
            </a:br>
            <a:r>
              <a:rPr lang="en" sz="1400" u="sng" dirty="0">
                <a:solidFill>
                  <a:schemeClr val="bg1"/>
                </a:solidFill>
              </a:rPr>
              <a:t>Brand Name</a:t>
            </a:r>
            <a:r>
              <a:rPr lang="en" sz="1400" dirty="0">
                <a:solidFill>
                  <a:schemeClr val="bg1"/>
                </a:solidFill>
              </a:rPr>
              <a:t>: Deltoid Academy</a:t>
            </a:r>
            <a:br>
              <a:rPr lang="en" sz="1400" dirty="0">
                <a:solidFill>
                  <a:schemeClr val="bg1"/>
                </a:solidFill>
              </a:rPr>
            </a:br>
            <a:r>
              <a:rPr lang="en" sz="1400" u="sng" dirty="0">
                <a:solidFill>
                  <a:schemeClr val="bg1"/>
                </a:solidFill>
              </a:rPr>
              <a:t>Type</a:t>
            </a:r>
            <a:r>
              <a:rPr lang="en" sz="1400" dirty="0">
                <a:solidFill>
                  <a:schemeClr val="bg1"/>
                </a:solidFill>
              </a:rPr>
              <a:t>: </a:t>
            </a:r>
            <a:r>
              <a:rPr lang="en-US" sz="1400" dirty="0">
                <a:solidFill>
                  <a:schemeClr val="bg1"/>
                </a:solidFill>
              </a:rPr>
              <a:t>Learning management system</a:t>
            </a:r>
            <a:br>
              <a:rPr lang="en-US" sz="1400" dirty="0">
                <a:solidFill>
                  <a:schemeClr val="bg1"/>
                </a:solidFill>
              </a:rPr>
            </a:br>
            <a:r>
              <a:rPr lang="en-US" sz="1400" u="sng" dirty="0">
                <a:solidFill>
                  <a:schemeClr val="bg1"/>
                </a:solidFill>
              </a:rPr>
              <a:t>Client Location</a:t>
            </a:r>
            <a:r>
              <a:rPr lang="en-US" sz="1400" dirty="0">
                <a:solidFill>
                  <a:schemeClr val="bg1"/>
                </a:solidFill>
              </a:rPr>
              <a:t>: Australia</a:t>
            </a:r>
            <a:br>
              <a:rPr lang="en-US" sz="1400" dirty="0">
                <a:solidFill>
                  <a:schemeClr val="bg1"/>
                </a:solidFill>
              </a:rPr>
            </a:br>
            <a:r>
              <a:rPr lang="en-US" sz="1400" u="sng" dirty="0">
                <a:solidFill>
                  <a:schemeClr val="bg1"/>
                </a:solidFill>
              </a:rPr>
              <a:t>URL</a:t>
            </a:r>
            <a:r>
              <a:rPr lang="en-US" sz="1400" dirty="0">
                <a:solidFill>
                  <a:schemeClr val="bg1"/>
                </a:solidFill>
              </a:rPr>
              <a:t>: https://deltoidacademy.com.au/</a:t>
            </a:r>
            <a:endParaRPr sz="1600" dirty="0">
              <a:solidFill>
                <a:schemeClr val="bg1"/>
              </a:solidFill>
            </a:endParaRPr>
          </a:p>
        </p:txBody>
      </p:sp>
      <p:cxnSp>
        <p:nvCxnSpPr>
          <p:cNvPr id="2136" name="Google Shape;2136;p65"/>
          <p:cNvCxnSpPr/>
          <p:nvPr/>
        </p:nvCxnSpPr>
        <p:spPr>
          <a:xfrm>
            <a:off x="1026200" y="414022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sp>
        <p:nvSpPr>
          <p:cNvPr id="12" name="Google Shape;215;p44"/>
          <p:cNvSpPr txBox="1">
            <a:spLocks/>
          </p:cNvSpPr>
          <p:nvPr/>
        </p:nvSpPr>
        <p:spPr>
          <a:xfrm>
            <a:off x="779950" y="1732264"/>
            <a:ext cx="4946400" cy="3050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marR="0" lvl="1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marR="0" lvl="2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marR="0" lvl="3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marR="0" lvl="4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marR="0" lvl="5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marR="0" lvl="6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marR="0" lvl="7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marR="0" lvl="8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139700" indent="0">
              <a:spcBef>
                <a:spcPts val="1600"/>
              </a:spcBef>
              <a:buSzPts val="1400"/>
            </a:pPr>
            <a:r>
              <a:rPr lang="en-US" sz="1400" dirty="0"/>
              <a:t>Features:</a:t>
            </a:r>
          </a:p>
          <a:p>
            <a:pPr indent="-317500">
              <a:spcBef>
                <a:spcPts val="1600"/>
              </a:spcBef>
              <a:buSzPts val="1400"/>
              <a:buFont typeface="Proxima Nova"/>
              <a:buChar char="●"/>
            </a:pPr>
            <a:r>
              <a:rPr lang="en-US" dirty="0"/>
              <a:t>Registration and login system for parent and children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Parent can purchase any test module or learn module packages</a:t>
            </a:r>
          </a:p>
          <a:p>
            <a:pPr marL="139700" indent="0">
              <a:buSzPts val="1400"/>
            </a:pPr>
            <a:r>
              <a:rPr lang="en-US" dirty="0"/>
              <a:t>         according to their package type.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Trial exam and their result in graphs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Separate dashboard for parent, child/student and admin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Student dashboard has test exam , exam history, result display in various charts and take given assignment etc. functionality.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Parents can monitor their child’s  activity using their dashboard.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Super Admin has separate dashboard panel to manage whole system.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Email invoice and purchase status notification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Cart system for purchase and payment gateway support for PayPal ,</a:t>
            </a:r>
          </a:p>
          <a:p>
            <a:pPr marL="139700" indent="0">
              <a:buSzPts val="1400"/>
            </a:pPr>
            <a:r>
              <a:rPr lang="en-US" dirty="0"/>
              <a:t>         AfterPay using credit card</a:t>
            </a:r>
          </a:p>
          <a:p>
            <a:pPr marL="139700" indent="0">
              <a:buSzPts val="1400"/>
            </a:pPr>
            <a:endParaRPr lang="en-US" dirty="0"/>
          </a:p>
          <a:p>
            <a:pPr indent="-317500">
              <a:buSzPts val="1400"/>
              <a:buFont typeface="Proxima Nova"/>
              <a:buChar char="●"/>
            </a:pPr>
            <a:endParaRPr lang="en-US" dirty="0"/>
          </a:p>
          <a:p>
            <a:pPr indent="-317500">
              <a:buSzPts val="1400"/>
              <a:buFont typeface="Proxima Nova"/>
              <a:buChar char="●"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215;p44"/>
          <p:cNvSpPr txBox="1">
            <a:spLocks/>
          </p:cNvSpPr>
          <p:nvPr/>
        </p:nvSpPr>
        <p:spPr>
          <a:xfrm>
            <a:off x="768600" y="438150"/>
            <a:ext cx="49464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marR="0" lvl="1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marR="0" lvl="2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marR="0" lvl="3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marR="0" lvl="4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marR="0" lvl="5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marR="0" lvl="6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marR="0" lvl="7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marR="0" lvl="8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139700" indent="0">
              <a:spcBef>
                <a:spcPts val="1600"/>
              </a:spcBef>
              <a:buSzPts val="1400"/>
            </a:pPr>
            <a:r>
              <a:rPr lang="en" sz="1600" u="sng" dirty="0">
                <a:solidFill>
                  <a:schemeClr val="bg1"/>
                </a:solidFill>
                <a:latin typeface="Proxima Nova Semibold" panose="020B0604020202020204" charset="0"/>
              </a:rPr>
              <a:t>Technologies</a:t>
            </a:r>
            <a:r>
              <a:rPr lang="en" sz="1600" dirty="0">
                <a:solidFill>
                  <a:schemeClr val="bg1"/>
                </a:solidFill>
                <a:latin typeface="Proxima Nova Semibold" panose="020B0604020202020204" charset="0"/>
              </a:rPr>
              <a:t>:</a:t>
            </a:r>
            <a:endParaRPr lang="en-US" sz="1600" dirty="0">
              <a:latin typeface="Proxima Nova Semibold" panose="020B0604020202020204" charset="0"/>
            </a:endParaRPr>
          </a:p>
          <a:p>
            <a:pPr marL="139700" indent="0">
              <a:spcBef>
                <a:spcPts val="1600"/>
              </a:spcBef>
              <a:buSzPts val="1400"/>
            </a:pPr>
            <a:r>
              <a:rPr lang="en" sz="1400" u="sng" dirty="0">
                <a:solidFill>
                  <a:schemeClr val="bg1"/>
                </a:solidFill>
              </a:rPr>
              <a:t>Frontend:</a:t>
            </a:r>
            <a:endParaRPr lang="en-US" sz="1400" u="sng" dirty="0"/>
          </a:p>
          <a:p>
            <a:pPr indent="-317500">
              <a:spcBef>
                <a:spcPts val="1600"/>
              </a:spcBef>
              <a:buSzPts val="1400"/>
              <a:buFont typeface="Proxima Nova"/>
              <a:buChar char="●"/>
            </a:pPr>
            <a:r>
              <a:rPr lang="en-US" dirty="0"/>
              <a:t>Full responsive UI is hand coded  using: HTML5, Css3 , Bootstrap5 from Photoshop design.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Page interactive functionalities are achieved using:  Javascript, Jquery , owl.carousel.js  and  Highcharts .</a:t>
            </a:r>
            <a:r>
              <a:rPr lang="en-US" dirty="0" err="1"/>
              <a:t>js</a:t>
            </a:r>
            <a:r>
              <a:rPr lang="en-US" dirty="0"/>
              <a:t>.</a:t>
            </a:r>
          </a:p>
          <a:p>
            <a:pPr indent="-317500">
              <a:buSzPts val="1400"/>
              <a:buFont typeface="Proxima Nova"/>
              <a:buChar char="●"/>
            </a:pPr>
            <a:endParaRPr lang="en-US" dirty="0"/>
          </a:p>
          <a:p>
            <a:pPr marL="139700" indent="0">
              <a:buSzPts val="1400"/>
            </a:pPr>
            <a:r>
              <a:rPr lang="en-US" sz="1400" u="sng" dirty="0"/>
              <a:t>Backend:</a:t>
            </a:r>
          </a:p>
          <a:p>
            <a:pPr indent="-317500">
              <a:spcBef>
                <a:spcPts val="1600"/>
              </a:spcBef>
              <a:buSzPts val="1400"/>
              <a:buFont typeface="Proxima Nova"/>
              <a:buChar char="●"/>
            </a:pPr>
            <a:r>
              <a:rPr lang="en-US" dirty="0"/>
              <a:t>PHP and MySQL.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 err="1"/>
              <a:t>Wordpress</a:t>
            </a:r>
            <a:r>
              <a:rPr lang="en-US" dirty="0"/>
              <a:t>  using hand coded </a:t>
            </a:r>
            <a:r>
              <a:rPr lang="en-US" dirty="0" err="1"/>
              <a:t>Worpress</a:t>
            </a:r>
            <a:r>
              <a:rPr lang="en-US" dirty="0"/>
              <a:t> custom theme and </a:t>
            </a:r>
            <a:r>
              <a:rPr lang="en-US" dirty="0" err="1"/>
              <a:t>Woocommerce</a:t>
            </a:r>
            <a:r>
              <a:rPr lang="en-US" dirty="0"/>
              <a:t>.</a:t>
            </a:r>
          </a:p>
          <a:p>
            <a:pPr marL="139700" indent="0">
              <a:buSzPts val="1400"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84348" y="305052"/>
            <a:ext cx="14189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sz="1600" u="sng" dirty="0">
                <a:solidFill>
                  <a:schemeClr val="bg1"/>
                </a:solidFill>
                <a:latin typeface="Proxima Nova Semibold" charset="0"/>
              </a:rPr>
              <a:t>Screenshots </a:t>
            </a:r>
            <a:r>
              <a:rPr lang="en" sz="1600" dirty="0">
                <a:solidFill>
                  <a:schemeClr val="bg1"/>
                </a:solidFill>
                <a:latin typeface="Proxima Nova Semibold" charset="0"/>
              </a:rPr>
              <a:t>:</a:t>
            </a:r>
            <a:endParaRPr lang="en-US" sz="1600" dirty="0">
              <a:solidFill>
                <a:schemeClr val="bg1"/>
              </a:solidFill>
              <a:latin typeface="Proxima Nova Semibold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2" b="50484"/>
          <a:stretch/>
        </p:blipFill>
        <p:spPr>
          <a:xfrm>
            <a:off x="624781" y="708865"/>
            <a:ext cx="1806107" cy="349612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633" y="1397224"/>
            <a:ext cx="2512947" cy="23490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9325" y="576502"/>
            <a:ext cx="2658259" cy="3613349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684983" y="4367714"/>
            <a:ext cx="31069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Student Registration and Payment</a:t>
            </a:r>
            <a:endParaRPr lang="en-US" b="1" dirty="0"/>
          </a:p>
        </p:txBody>
      </p:sp>
      <p:sp>
        <p:nvSpPr>
          <p:cNvPr id="12" name="Rectangle 11"/>
          <p:cNvSpPr/>
          <p:nvPr/>
        </p:nvSpPr>
        <p:spPr>
          <a:xfrm>
            <a:off x="3461418" y="4353384"/>
            <a:ext cx="141737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Shopping Cart</a:t>
            </a:r>
            <a:endParaRPr lang="en-US" b="1" dirty="0"/>
          </a:p>
        </p:txBody>
      </p:sp>
      <p:sp>
        <p:nvSpPr>
          <p:cNvPr id="13" name="Rectangle 12"/>
          <p:cNvSpPr/>
          <p:nvPr/>
        </p:nvSpPr>
        <p:spPr>
          <a:xfrm>
            <a:off x="977843" y="4367714"/>
            <a:ext cx="109998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Homepage</a:t>
            </a:r>
            <a:endParaRPr lang="en-US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58" y="959905"/>
            <a:ext cx="2286002" cy="23290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276350"/>
            <a:ext cx="2743200" cy="182880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974" y="666750"/>
            <a:ext cx="2819400" cy="2514602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6724533" y="3658261"/>
            <a:ext cx="126028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Exam Result</a:t>
            </a:r>
            <a:endParaRPr lang="en-US" b="1" dirty="0"/>
          </a:p>
        </p:txBody>
      </p:sp>
      <p:sp>
        <p:nvSpPr>
          <p:cNvPr id="13" name="Rectangle 12"/>
          <p:cNvSpPr/>
          <p:nvPr/>
        </p:nvSpPr>
        <p:spPr>
          <a:xfrm>
            <a:off x="3657600" y="3658262"/>
            <a:ext cx="11320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MCQ Exam</a:t>
            </a:r>
            <a:endParaRPr lang="en-US" b="1" dirty="0"/>
          </a:p>
        </p:txBody>
      </p:sp>
      <p:sp>
        <p:nvSpPr>
          <p:cNvPr id="14" name="Rectangle 13"/>
          <p:cNvSpPr/>
          <p:nvPr/>
        </p:nvSpPr>
        <p:spPr>
          <a:xfrm>
            <a:off x="614368" y="3658262"/>
            <a:ext cx="21919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Student Dashboard</a:t>
            </a:r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614368" y="272431"/>
            <a:ext cx="12682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u="sng" dirty="0">
                <a:solidFill>
                  <a:schemeClr val="bg1"/>
                </a:solidFill>
                <a:latin typeface="Proxima Nova Semibold" charset="0"/>
              </a:rPr>
              <a:t>Screenshots </a:t>
            </a:r>
            <a:r>
              <a:rPr lang="en" dirty="0">
                <a:solidFill>
                  <a:schemeClr val="bg1"/>
                </a:solidFill>
                <a:latin typeface="Proxima Nova Semibold" charset="0"/>
              </a:rPr>
              <a:t>:</a:t>
            </a:r>
            <a:endParaRPr lang="en-US" dirty="0">
              <a:solidFill>
                <a:schemeClr val="bg1"/>
              </a:solidFill>
              <a:latin typeface="Proxima Nova Semibold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99" y="659942"/>
            <a:ext cx="2303701" cy="32834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582319"/>
            <a:ext cx="2460131" cy="32382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5240" y="1352550"/>
            <a:ext cx="2993520" cy="2042173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381000" y="3948146"/>
            <a:ext cx="20521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Student Dashboard</a:t>
            </a:r>
          </a:p>
          <a:p>
            <a:r>
              <a:rPr lang="en-US" b="1" dirty="0">
                <a:solidFill>
                  <a:schemeClr val="bg1"/>
                </a:solidFill>
              </a:rPr>
              <a:t>Test Module accuracy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3555558" y="3943350"/>
            <a:ext cx="20938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Parent Dashboard</a:t>
            </a:r>
          </a:p>
          <a:p>
            <a:r>
              <a:rPr lang="en-US" b="1" dirty="0">
                <a:solidFill>
                  <a:schemeClr val="bg1"/>
                </a:solidFill>
              </a:rPr>
              <a:t>New Assignment page</a:t>
            </a:r>
            <a:endParaRPr lang="en-US" b="1" dirty="0"/>
          </a:p>
        </p:txBody>
      </p:sp>
      <p:sp>
        <p:nvSpPr>
          <p:cNvPr id="16" name="Rectangle 15"/>
          <p:cNvSpPr/>
          <p:nvPr/>
        </p:nvSpPr>
        <p:spPr>
          <a:xfrm>
            <a:off x="6793193" y="4051071"/>
            <a:ext cx="18277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Super Admin Panel</a:t>
            </a:r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685800" y="274542"/>
            <a:ext cx="12682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u="sng" dirty="0">
                <a:solidFill>
                  <a:schemeClr val="bg1"/>
                </a:solidFill>
                <a:latin typeface="Proxima Nova Semibold" charset="0"/>
              </a:rPr>
              <a:t>Screenshots </a:t>
            </a:r>
            <a:r>
              <a:rPr lang="en" dirty="0">
                <a:solidFill>
                  <a:schemeClr val="bg1"/>
                </a:solidFill>
                <a:latin typeface="Proxima Nova Semibold" charset="0"/>
              </a:rPr>
              <a:t>:</a:t>
            </a:r>
            <a:endParaRPr lang="en-US" dirty="0">
              <a:solidFill>
                <a:schemeClr val="bg1"/>
              </a:solidFill>
              <a:latin typeface="Proxima Nova Semibold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" name="Google Shape;2129;p65"/>
          <p:cNvSpPr txBox="1">
            <a:spLocks noGrp="1"/>
          </p:cNvSpPr>
          <p:nvPr>
            <p:ph type="title"/>
          </p:nvPr>
        </p:nvSpPr>
        <p:spPr>
          <a:xfrm>
            <a:off x="938500" y="445024"/>
            <a:ext cx="4629300" cy="14409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/>
            <a:r>
              <a:rPr lang="en" dirty="0"/>
              <a:t>Project 2</a:t>
            </a:r>
            <a:br>
              <a:rPr lang="en" dirty="0"/>
            </a:br>
            <a:r>
              <a:rPr lang="en-US" sz="1400" u="sng" dirty="0">
                <a:solidFill>
                  <a:schemeClr val="bg1"/>
                </a:solidFill>
              </a:rPr>
              <a:t>Brand Name: MKN Prefab Composite</a:t>
            </a:r>
            <a:br>
              <a:rPr lang="en-US" sz="1400" u="sng" dirty="0">
                <a:solidFill>
                  <a:schemeClr val="bg1"/>
                </a:solidFill>
              </a:rPr>
            </a:br>
            <a:r>
              <a:rPr lang="en-US" sz="1400" u="sng" dirty="0">
                <a:solidFill>
                  <a:schemeClr val="bg1"/>
                </a:solidFill>
              </a:rPr>
              <a:t>Type: Company website</a:t>
            </a:r>
            <a:br>
              <a:rPr lang="en-US" sz="1400" u="sng" dirty="0">
                <a:solidFill>
                  <a:schemeClr val="bg1"/>
                </a:solidFill>
              </a:rPr>
            </a:br>
            <a:r>
              <a:rPr lang="en-US" sz="1400" u="sng" dirty="0">
                <a:solidFill>
                  <a:schemeClr val="bg1"/>
                </a:solidFill>
              </a:rPr>
              <a:t>Client Location: Australia</a:t>
            </a:r>
            <a:br>
              <a:rPr lang="en-US" sz="1400" u="sng" dirty="0">
                <a:solidFill>
                  <a:schemeClr val="bg1"/>
                </a:solidFill>
              </a:rPr>
            </a:br>
            <a:r>
              <a:rPr lang="en-US" sz="1400" u="sng" dirty="0">
                <a:solidFill>
                  <a:schemeClr val="bg1"/>
                </a:solidFill>
              </a:rPr>
              <a:t>URL: http://mknprefabcomposite.com.au/</a:t>
            </a:r>
            <a:endParaRPr sz="1600" dirty="0">
              <a:solidFill>
                <a:schemeClr val="bg1"/>
              </a:solidFill>
            </a:endParaRPr>
          </a:p>
        </p:txBody>
      </p:sp>
      <p:cxnSp>
        <p:nvCxnSpPr>
          <p:cNvPr id="2136" name="Google Shape;2136;p65"/>
          <p:cNvCxnSpPr/>
          <p:nvPr/>
        </p:nvCxnSpPr>
        <p:spPr>
          <a:xfrm>
            <a:off x="1026200" y="414022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sp>
        <p:nvSpPr>
          <p:cNvPr id="12" name="Google Shape;215;p44"/>
          <p:cNvSpPr txBox="1">
            <a:spLocks/>
          </p:cNvSpPr>
          <p:nvPr/>
        </p:nvSpPr>
        <p:spPr>
          <a:xfrm>
            <a:off x="779950" y="1732264"/>
            <a:ext cx="4946400" cy="3050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marR="0" lvl="1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marR="0" lvl="2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marR="0" lvl="3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marR="0" lvl="4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marR="0" lvl="5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marR="0" lvl="6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marR="0" lvl="7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marR="0" lvl="8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139700" indent="0">
              <a:spcBef>
                <a:spcPts val="1600"/>
              </a:spcBef>
              <a:buSzPts val="1400"/>
            </a:pPr>
            <a:r>
              <a:rPr lang="en-US" sz="1400" dirty="0"/>
              <a:t>Features:</a:t>
            </a:r>
          </a:p>
          <a:p>
            <a:pPr indent="-317500">
              <a:spcBef>
                <a:spcPts val="1600"/>
              </a:spcBef>
              <a:buSzPts val="1400"/>
              <a:buFont typeface="Proxima Nova"/>
              <a:buChar char="●"/>
            </a:pPr>
            <a:r>
              <a:rPr lang="en-US" dirty="0"/>
              <a:t>Full responsive UI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Animated slider for image showcase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Visitor count using API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Online subscription and contact system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Portfolio gallery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Super Admin panel for content update</a:t>
            </a:r>
          </a:p>
          <a:p>
            <a:pPr marL="139700" indent="0">
              <a:buSzPts val="1400"/>
            </a:pPr>
            <a:endParaRPr lang="en-US" dirty="0"/>
          </a:p>
          <a:p>
            <a:pPr indent="-317500">
              <a:buSzPts val="1400"/>
              <a:buFont typeface="Proxima Nova"/>
              <a:buChar char="●"/>
            </a:pPr>
            <a:endParaRPr lang="en-US" dirty="0"/>
          </a:p>
          <a:p>
            <a:pPr indent="-317500">
              <a:buSzPts val="1400"/>
              <a:buFont typeface="Proxima Nova"/>
              <a:buChar char="●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3876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215;p44"/>
          <p:cNvSpPr txBox="1">
            <a:spLocks/>
          </p:cNvSpPr>
          <p:nvPr/>
        </p:nvSpPr>
        <p:spPr>
          <a:xfrm>
            <a:off x="762000" y="438150"/>
            <a:ext cx="49464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marR="0" lvl="1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marR="0" lvl="2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marR="0" lvl="3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marR="0" lvl="4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marR="0" lvl="5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marR="0" lvl="6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marR="0" lvl="7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marR="0" lvl="8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139700" indent="0">
              <a:spcBef>
                <a:spcPts val="1600"/>
              </a:spcBef>
              <a:buSzPts val="1400"/>
            </a:pPr>
            <a:r>
              <a:rPr lang="en" sz="1600" u="sng" dirty="0">
                <a:solidFill>
                  <a:schemeClr val="bg1"/>
                </a:solidFill>
                <a:latin typeface="Proxima Nova Semibold" panose="020B0604020202020204" charset="0"/>
              </a:rPr>
              <a:t>Technologies</a:t>
            </a:r>
            <a:r>
              <a:rPr lang="en" sz="1600" dirty="0">
                <a:solidFill>
                  <a:schemeClr val="bg1"/>
                </a:solidFill>
                <a:latin typeface="Proxima Nova Semibold" panose="020B0604020202020204" charset="0"/>
              </a:rPr>
              <a:t>:</a:t>
            </a:r>
            <a:endParaRPr lang="en-US" sz="1600" dirty="0">
              <a:latin typeface="Proxima Nova Semibold" panose="020B0604020202020204" charset="0"/>
            </a:endParaRPr>
          </a:p>
          <a:p>
            <a:pPr marL="139700" indent="0">
              <a:spcBef>
                <a:spcPts val="1600"/>
              </a:spcBef>
              <a:buSzPts val="1400"/>
            </a:pPr>
            <a:r>
              <a:rPr lang="en" sz="1400" u="sng" dirty="0">
                <a:solidFill>
                  <a:schemeClr val="bg1"/>
                </a:solidFill>
              </a:rPr>
              <a:t>Frontend:</a:t>
            </a:r>
            <a:endParaRPr lang="en-US" sz="1400" u="sng" dirty="0"/>
          </a:p>
          <a:p>
            <a:pPr indent="-317500">
              <a:spcBef>
                <a:spcPts val="1600"/>
              </a:spcBef>
              <a:buSzPts val="1400"/>
              <a:buFont typeface="Proxima Nova"/>
              <a:buChar char="●"/>
            </a:pPr>
            <a:r>
              <a:rPr lang="en-US" dirty="0"/>
              <a:t>Full responsive UI is hand coded  using: HTML5, Css3 , Bootstrap4.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Page interactive functionalities are achieved using:  </a:t>
            </a:r>
            <a:r>
              <a:rPr lang="en-US" dirty="0" err="1"/>
              <a:t>Javascript</a:t>
            </a:r>
            <a:r>
              <a:rPr lang="en-US" dirty="0"/>
              <a:t>, </a:t>
            </a:r>
            <a:r>
              <a:rPr lang="en-US" dirty="0" err="1"/>
              <a:t>Jquery</a:t>
            </a:r>
            <a:r>
              <a:rPr lang="en-US" dirty="0"/>
              <a:t> , </a:t>
            </a:r>
            <a:r>
              <a:rPr lang="en-US" dirty="0" err="1"/>
              <a:t>nivo</a:t>
            </a:r>
            <a:r>
              <a:rPr lang="en-US" dirty="0"/>
              <a:t> slider.js</a:t>
            </a:r>
          </a:p>
          <a:p>
            <a:pPr indent="-317500">
              <a:buSzPts val="1400"/>
              <a:buFont typeface="Proxima Nova"/>
              <a:buChar char="●"/>
            </a:pPr>
            <a:endParaRPr lang="en-US" dirty="0"/>
          </a:p>
          <a:p>
            <a:pPr marL="139700" indent="0">
              <a:buSzPts val="1400"/>
            </a:pPr>
            <a:r>
              <a:rPr lang="en-US" sz="1400" u="sng" dirty="0"/>
              <a:t>Backend:</a:t>
            </a:r>
          </a:p>
          <a:p>
            <a:pPr marL="139700" indent="0">
              <a:buSzPts val="1400"/>
            </a:pPr>
            <a:endParaRPr lang="en-US" sz="1400" u="sng" dirty="0"/>
          </a:p>
          <a:p>
            <a:pPr indent="-317500">
              <a:buSzPts val="1400"/>
              <a:buFont typeface="Proxima Nova"/>
              <a:buChar char="●"/>
            </a:pPr>
            <a:r>
              <a:rPr lang="en-US" dirty="0" err="1"/>
              <a:t>Wordpress</a:t>
            </a:r>
            <a:r>
              <a:rPr lang="en-US" dirty="0"/>
              <a:t>  using hand coded </a:t>
            </a:r>
            <a:r>
              <a:rPr lang="en-US" dirty="0" err="1"/>
              <a:t>Worpress</a:t>
            </a:r>
            <a:r>
              <a:rPr lang="en-US" dirty="0"/>
              <a:t> custom theme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Third party PHP API</a:t>
            </a:r>
          </a:p>
          <a:p>
            <a:pPr marL="139700" indent="0">
              <a:buSzPts val="1400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2610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14400" y="4388946"/>
            <a:ext cx="109998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Homepage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4033163" y="4388770"/>
            <a:ext cx="79220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Gallery</a:t>
            </a:r>
            <a:endParaRPr lang="en-US" b="1" dirty="0"/>
          </a:p>
        </p:txBody>
      </p:sp>
      <p:sp>
        <p:nvSpPr>
          <p:cNvPr id="16" name="Rectangle 15"/>
          <p:cNvSpPr/>
          <p:nvPr/>
        </p:nvSpPr>
        <p:spPr>
          <a:xfrm>
            <a:off x="6790140" y="4388420"/>
            <a:ext cx="14590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Service Details</a:t>
            </a:r>
            <a:endParaRPr lang="en-US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398"/>
          <a:stretch/>
        </p:blipFill>
        <p:spPr>
          <a:xfrm>
            <a:off x="690078" y="750826"/>
            <a:ext cx="1819282" cy="3657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017" y="1352550"/>
            <a:ext cx="2683227" cy="2057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359" y="819150"/>
            <a:ext cx="2222241" cy="332053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67351" y="438150"/>
            <a:ext cx="12682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u="sng" dirty="0">
                <a:solidFill>
                  <a:schemeClr val="bg1"/>
                </a:solidFill>
                <a:latin typeface="Proxima Nova Semibold" charset="0"/>
              </a:rPr>
              <a:t>Screenshots </a:t>
            </a:r>
            <a:r>
              <a:rPr lang="en" dirty="0">
                <a:solidFill>
                  <a:schemeClr val="bg1"/>
                </a:solidFill>
                <a:latin typeface="Proxima Nova Semibold" charset="0"/>
              </a:rPr>
              <a:t>:</a:t>
            </a:r>
            <a:endParaRPr lang="en-US" dirty="0">
              <a:solidFill>
                <a:schemeClr val="bg1"/>
              </a:solidFill>
              <a:latin typeface="Proxima Nova Semi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8213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" name="Google Shape;2129;p65"/>
          <p:cNvSpPr txBox="1">
            <a:spLocks noGrp="1"/>
          </p:cNvSpPr>
          <p:nvPr>
            <p:ph type="title"/>
          </p:nvPr>
        </p:nvSpPr>
        <p:spPr>
          <a:xfrm>
            <a:off x="938500" y="445024"/>
            <a:ext cx="4629300" cy="14409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/>
            <a:r>
              <a:rPr lang="en" dirty="0"/>
              <a:t>Project 3</a:t>
            </a:r>
            <a:br>
              <a:rPr lang="en" dirty="0"/>
            </a:br>
            <a:r>
              <a:rPr lang="en" sz="1400" u="sng" dirty="0">
                <a:solidFill>
                  <a:schemeClr val="bg1"/>
                </a:solidFill>
              </a:rPr>
              <a:t>Brand Name</a:t>
            </a:r>
            <a:r>
              <a:rPr lang="en" sz="1400" dirty="0">
                <a:solidFill>
                  <a:schemeClr val="bg1"/>
                </a:solidFill>
              </a:rPr>
              <a:t>: </a:t>
            </a:r>
            <a:r>
              <a:rPr lang="en-US" sz="1400" dirty="0" err="1">
                <a:solidFill>
                  <a:schemeClr val="bg1"/>
                </a:solidFill>
              </a:rPr>
              <a:t>Justrack</a:t>
            </a:r>
            <a:r>
              <a:rPr lang="en-US" sz="1400" dirty="0">
                <a:solidFill>
                  <a:schemeClr val="bg1"/>
                </a:solidFill>
              </a:rPr>
              <a:t> GPS</a:t>
            </a:r>
            <a:br>
              <a:rPr lang="en" sz="1400" dirty="0">
                <a:solidFill>
                  <a:schemeClr val="bg1"/>
                </a:solidFill>
              </a:rPr>
            </a:br>
            <a:r>
              <a:rPr lang="en" sz="1400" u="sng" dirty="0">
                <a:solidFill>
                  <a:schemeClr val="bg1"/>
                </a:solidFill>
              </a:rPr>
              <a:t>Type</a:t>
            </a:r>
            <a:r>
              <a:rPr lang="en" sz="1400" dirty="0">
                <a:solidFill>
                  <a:schemeClr val="bg1"/>
                </a:solidFill>
              </a:rPr>
              <a:t>: </a:t>
            </a:r>
            <a:r>
              <a:rPr lang="en-US" sz="1400" dirty="0">
                <a:solidFill>
                  <a:schemeClr val="bg1"/>
                </a:solidFill>
              </a:rPr>
              <a:t>GPS Tracking System</a:t>
            </a:r>
            <a:br>
              <a:rPr lang="en-US" sz="1400" dirty="0">
                <a:solidFill>
                  <a:schemeClr val="bg1"/>
                </a:solidFill>
              </a:rPr>
            </a:br>
            <a:r>
              <a:rPr lang="en-US" sz="1400" u="sng" dirty="0">
                <a:solidFill>
                  <a:schemeClr val="bg1"/>
                </a:solidFill>
              </a:rPr>
              <a:t>Client Location</a:t>
            </a:r>
            <a:r>
              <a:rPr lang="en-US" sz="1400" dirty="0">
                <a:solidFill>
                  <a:schemeClr val="bg1"/>
                </a:solidFill>
              </a:rPr>
              <a:t>: Malaysia</a:t>
            </a:r>
            <a:br>
              <a:rPr lang="en-US" sz="1400" dirty="0">
                <a:solidFill>
                  <a:schemeClr val="bg1"/>
                </a:solidFill>
              </a:rPr>
            </a:br>
            <a:r>
              <a:rPr lang="en-US" sz="1400" u="sng" dirty="0">
                <a:solidFill>
                  <a:schemeClr val="bg1"/>
                </a:solidFill>
              </a:rPr>
              <a:t>URL</a:t>
            </a:r>
            <a:r>
              <a:rPr lang="en-US" sz="1400" dirty="0">
                <a:solidFill>
                  <a:schemeClr val="bg1"/>
                </a:solidFill>
              </a:rPr>
              <a:t>: https://s3.justrack.com.my</a:t>
            </a:r>
            <a:endParaRPr sz="1600" dirty="0">
              <a:solidFill>
                <a:schemeClr val="bg1"/>
              </a:solidFill>
            </a:endParaRPr>
          </a:p>
        </p:txBody>
      </p:sp>
      <p:cxnSp>
        <p:nvCxnSpPr>
          <p:cNvPr id="2136" name="Google Shape;2136;p65"/>
          <p:cNvCxnSpPr/>
          <p:nvPr/>
        </p:nvCxnSpPr>
        <p:spPr>
          <a:xfrm>
            <a:off x="1026200" y="414022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sp>
        <p:nvSpPr>
          <p:cNvPr id="12" name="Google Shape;215;p44"/>
          <p:cNvSpPr txBox="1">
            <a:spLocks/>
          </p:cNvSpPr>
          <p:nvPr/>
        </p:nvSpPr>
        <p:spPr>
          <a:xfrm>
            <a:off x="779950" y="1732264"/>
            <a:ext cx="4946400" cy="3050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marR="0" lvl="1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marR="0" lvl="2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marR="0" lvl="3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marR="0" lvl="4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marR="0" lvl="5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marR="0" lvl="6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marR="0" lvl="7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marR="0" lvl="8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139700" indent="0">
              <a:spcBef>
                <a:spcPts val="1600"/>
              </a:spcBef>
              <a:buSzPts val="1400"/>
            </a:pPr>
            <a:r>
              <a:rPr lang="en-US" sz="1400" dirty="0"/>
              <a:t>Features:</a:t>
            </a:r>
          </a:p>
          <a:p>
            <a:pPr indent="-317500">
              <a:spcBef>
                <a:spcPts val="1600"/>
              </a:spcBef>
              <a:buSzPts val="1400"/>
              <a:buFont typeface="Proxima Nova"/>
              <a:buChar char="●"/>
            </a:pPr>
            <a:r>
              <a:rPr lang="en-US" dirty="0"/>
              <a:t>Real time data display in sidebar grid from socket received from vehicle's GPS device. 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Real time vehicle position display on goggle map.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Real time  marking of vehicle status.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Sidebar tab system for various functions.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Vehicle's black box data display on sidebar and excel csv export system.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User registration panel and control panel with various functionalities.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Various report generation  and with csv report export system.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Separate mobile version for mobile devices.</a:t>
            </a:r>
          </a:p>
          <a:p>
            <a:pPr marL="139700" indent="0">
              <a:buSzPts val="1400"/>
            </a:pPr>
            <a:endParaRPr lang="en-US" dirty="0"/>
          </a:p>
          <a:p>
            <a:pPr indent="-317500">
              <a:buSzPts val="1400"/>
              <a:buFont typeface="Proxima Nova"/>
              <a:buChar char="●"/>
            </a:pPr>
            <a:endParaRPr lang="en-US" dirty="0"/>
          </a:p>
          <a:p>
            <a:pPr indent="-317500">
              <a:buSzPts val="1400"/>
              <a:buFont typeface="Proxima Nova"/>
              <a:buChar char="●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0293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215;p44"/>
          <p:cNvSpPr txBox="1">
            <a:spLocks/>
          </p:cNvSpPr>
          <p:nvPr/>
        </p:nvSpPr>
        <p:spPr>
          <a:xfrm>
            <a:off x="762000" y="438150"/>
            <a:ext cx="49464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marR="0" lvl="1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marR="0" lvl="2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marR="0" lvl="3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marR="0" lvl="4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marR="0" lvl="5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marR="0" lvl="6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marR="0" lvl="7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marR="0" lvl="8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139700" indent="0">
              <a:spcBef>
                <a:spcPts val="1600"/>
              </a:spcBef>
              <a:buSzPts val="1400"/>
            </a:pPr>
            <a:r>
              <a:rPr lang="en" sz="1600" u="sng" dirty="0">
                <a:solidFill>
                  <a:schemeClr val="bg1"/>
                </a:solidFill>
                <a:latin typeface="Proxima Nova Semibold" panose="020B0604020202020204" charset="0"/>
              </a:rPr>
              <a:t>Technologies</a:t>
            </a:r>
            <a:r>
              <a:rPr lang="en" sz="1600" dirty="0">
                <a:solidFill>
                  <a:schemeClr val="bg1"/>
                </a:solidFill>
                <a:latin typeface="Proxima Nova Semibold" panose="020B0604020202020204" charset="0"/>
              </a:rPr>
              <a:t>:</a:t>
            </a:r>
            <a:endParaRPr lang="en-US" sz="1600" dirty="0">
              <a:latin typeface="Proxima Nova Semibold" panose="020B0604020202020204" charset="0"/>
            </a:endParaRPr>
          </a:p>
          <a:p>
            <a:pPr marL="139700" indent="0">
              <a:spcBef>
                <a:spcPts val="1600"/>
              </a:spcBef>
              <a:buSzPts val="1400"/>
            </a:pPr>
            <a:r>
              <a:rPr lang="en" sz="1400" u="sng" dirty="0">
                <a:solidFill>
                  <a:schemeClr val="bg1"/>
                </a:solidFill>
              </a:rPr>
              <a:t>Frontend:</a:t>
            </a:r>
            <a:endParaRPr lang="en-US" sz="1400" u="sng" dirty="0"/>
          </a:p>
          <a:p>
            <a:pPr indent="-317500">
              <a:spcBef>
                <a:spcPts val="1600"/>
              </a:spcBef>
              <a:buSzPts val="1400"/>
              <a:buFont typeface="Proxima Nova"/>
              <a:buChar char="●"/>
            </a:pPr>
            <a:r>
              <a:rPr lang="en-US" dirty="0"/>
              <a:t>UI is  coded  using: HTML5, Css3 , Bootstrap4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Grids and tables are created using jQuery Grid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Page’s interactive functionalities are achieved using </a:t>
            </a:r>
            <a:r>
              <a:rPr lang="en-US" dirty="0" err="1"/>
              <a:t>Javascript</a:t>
            </a:r>
            <a:r>
              <a:rPr lang="en-US" dirty="0"/>
              <a:t> and </a:t>
            </a:r>
            <a:r>
              <a:rPr lang="en-US" dirty="0" err="1"/>
              <a:t>Jquery</a:t>
            </a:r>
            <a:r>
              <a:rPr lang="en-US" dirty="0"/>
              <a:t>.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Map functionalities are achieved using  leaflet.js.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For displaying data and interacting with backend  AJAX  and JSON decoding is used</a:t>
            </a:r>
          </a:p>
          <a:p>
            <a:pPr marL="139700" indent="0">
              <a:buSzPts val="1400"/>
            </a:pPr>
            <a:endParaRPr lang="en-US" dirty="0"/>
          </a:p>
          <a:p>
            <a:pPr marL="139700" indent="0">
              <a:buSzPts val="1400"/>
            </a:pPr>
            <a:r>
              <a:rPr lang="en-US" sz="1400" u="sng" dirty="0"/>
              <a:t>Backend:</a:t>
            </a:r>
          </a:p>
          <a:p>
            <a:pPr marL="139700" indent="0">
              <a:buSzPts val="1400"/>
            </a:pPr>
            <a:endParaRPr lang="en-US" sz="1400" u="sng" dirty="0"/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Socket technology was used for instant data transmission.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MySQL database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Third party PHP API</a:t>
            </a:r>
          </a:p>
          <a:p>
            <a:pPr marL="139700" indent="0">
              <a:buSzPts val="1400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9505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14400" y="4388946"/>
            <a:ext cx="109998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Homepage</a:t>
            </a:r>
            <a:endParaRPr lang="en-US" b="1" dirty="0"/>
          </a:p>
        </p:txBody>
      </p:sp>
      <p:sp>
        <p:nvSpPr>
          <p:cNvPr id="16" name="Rectangle 15"/>
          <p:cNvSpPr/>
          <p:nvPr/>
        </p:nvSpPr>
        <p:spPr>
          <a:xfrm>
            <a:off x="6832619" y="4388945"/>
            <a:ext cx="9797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Blackbox</a:t>
            </a:r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567351" y="438150"/>
            <a:ext cx="12682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u="sng" dirty="0">
                <a:solidFill>
                  <a:schemeClr val="bg1"/>
                </a:solidFill>
                <a:latin typeface="Proxima Nova Semibold" charset="0"/>
              </a:rPr>
              <a:t>Screenshots </a:t>
            </a:r>
            <a:r>
              <a:rPr lang="en" dirty="0">
                <a:solidFill>
                  <a:schemeClr val="bg1"/>
                </a:solidFill>
                <a:latin typeface="Proxima Nova Semibold" charset="0"/>
              </a:rPr>
              <a:t>:</a:t>
            </a:r>
            <a:endParaRPr lang="en-US" dirty="0">
              <a:solidFill>
                <a:schemeClr val="bg1"/>
              </a:solidFill>
              <a:latin typeface="Proxima Nova Semibold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276350"/>
            <a:ext cx="4051599" cy="2057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1047750"/>
            <a:ext cx="4572000" cy="2438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5D18EE-F7DC-8DD3-D422-FC2A7F425078}"/>
              </a:ext>
            </a:extLst>
          </p:cNvPr>
          <p:cNvSpPr txBox="1"/>
          <p:nvPr/>
        </p:nvSpPr>
        <p:spPr>
          <a:xfrm>
            <a:off x="494708" y="2190750"/>
            <a:ext cx="99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--</a:t>
            </a:r>
            <a:endParaRPr lang="en-MY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8CDB15-9ED4-8DD3-14AB-7A69BC0F6B62}"/>
              </a:ext>
            </a:extLst>
          </p:cNvPr>
          <p:cNvSpPr txBox="1"/>
          <p:nvPr/>
        </p:nvSpPr>
        <p:spPr>
          <a:xfrm>
            <a:off x="457200" y="2562225"/>
            <a:ext cx="6510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--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2660476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228666" y="3754735"/>
            <a:ext cx="13372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Control panel</a:t>
            </a:r>
            <a:endParaRPr lang="en-US" b="1" dirty="0"/>
          </a:p>
        </p:txBody>
      </p:sp>
      <p:sp>
        <p:nvSpPr>
          <p:cNvPr id="16" name="Rectangle 15"/>
          <p:cNvSpPr/>
          <p:nvPr/>
        </p:nvSpPr>
        <p:spPr>
          <a:xfrm>
            <a:off x="6172200" y="3754735"/>
            <a:ext cx="86113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Reports</a:t>
            </a:r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567351" y="438150"/>
            <a:ext cx="12682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u="sng" dirty="0">
                <a:solidFill>
                  <a:schemeClr val="bg1"/>
                </a:solidFill>
                <a:latin typeface="Proxima Nova Semibold" charset="0"/>
              </a:rPr>
              <a:t>Screenshots </a:t>
            </a:r>
            <a:r>
              <a:rPr lang="en" dirty="0">
                <a:solidFill>
                  <a:schemeClr val="bg1"/>
                </a:solidFill>
                <a:latin typeface="Proxima Nova Semibold" charset="0"/>
              </a:rPr>
              <a:t>:</a:t>
            </a:r>
            <a:endParaRPr lang="en-US" dirty="0">
              <a:solidFill>
                <a:schemeClr val="bg1"/>
              </a:solidFill>
              <a:latin typeface="Proxima Nova Semibold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293096"/>
            <a:ext cx="3657600" cy="1818404"/>
          </a:xfrm>
          <a:prstGeom prst="rect">
            <a:avLst/>
          </a:prstGeom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080814"/>
            <a:ext cx="4343400" cy="224296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F46CD56-F813-9338-93FD-096F88978703}"/>
              </a:ext>
            </a:extLst>
          </p:cNvPr>
          <p:cNvSpPr/>
          <p:nvPr/>
        </p:nvSpPr>
        <p:spPr>
          <a:xfrm>
            <a:off x="946150" y="1530920"/>
            <a:ext cx="228600" cy="9906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A45CBD3-6F07-3D83-6B8E-6E6CC40A27DF}"/>
              </a:ext>
            </a:extLst>
          </p:cNvPr>
          <p:cNvSpPr/>
          <p:nvPr/>
        </p:nvSpPr>
        <p:spPr>
          <a:xfrm>
            <a:off x="581741" y="1530920"/>
            <a:ext cx="228600" cy="9906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852671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" name="Google Shape;2129;p65"/>
          <p:cNvSpPr txBox="1">
            <a:spLocks noGrp="1"/>
          </p:cNvSpPr>
          <p:nvPr>
            <p:ph type="title"/>
          </p:nvPr>
        </p:nvSpPr>
        <p:spPr>
          <a:xfrm>
            <a:off x="938500" y="445024"/>
            <a:ext cx="4629300" cy="14409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/>
            <a:r>
              <a:rPr lang="en" dirty="0"/>
              <a:t>Project 4</a:t>
            </a:r>
            <a:br>
              <a:rPr lang="en" dirty="0"/>
            </a:br>
            <a:r>
              <a:rPr lang="en" sz="1400" u="sng" dirty="0">
                <a:solidFill>
                  <a:schemeClr val="bg1"/>
                </a:solidFill>
              </a:rPr>
              <a:t>Brand Name</a:t>
            </a:r>
            <a:r>
              <a:rPr lang="en" sz="1400" dirty="0">
                <a:solidFill>
                  <a:schemeClr val="bg1"/>
                </a:solidFill>
              </a:rPr>
              <a:t>: </a:t>
            </a:r>
            <a:r>
              <a:rPr lang="en-US" sz="1400" dirty="0">
                <a:solidFill>
                  <a:schemeClr val="bg1"/>
                </a:solidFill>
              </a:rPr>
              <a:t>MYBD HR for SARPV</a:t>
            </a:r>
            <a:br>
              <a:rPr lang="en" sz="1400" dirty="0">
                <a:solidFill>
                  <a:schemeClr val="bg1"/>
                </a:solidFill>
              </a:rPr>
            </a:br>
            <a:r>
              <a:rPr lang="en" sz="1400" u="sng" dirty="0">
                <a:solidFill>
                  <a:schemeClr val="bg1"/>
                </a:solidFill>
              </a:rPr>
              <a:t>Type</a:t>
            </a:r>
            <a:r>
              <a:rPr lang="en" sz="1400" dirty="0">
                <a:solidFill>
                  <a:schemeClr val="bg1"/>
                </a:solidFill>
              </a:rPr>
              <a:t>: </a:t>
            </a:r>
            <a:r>
              <a:rPr lang="en-US" sz="1400" dirty="0">
                <a:solidFill>
                  <a:schemeClr val="bg1"/>
                </a:solidFill>
              </a:rPr>
              <a:t>Human Resource Management System</a:t>
            </a:r>
            <a:br>
              <a:rPr lang="en-US" sz="1400" dirty="0">
                <a:solidFill>
                  <a:schemeClr val="bg1"/>
                </a:solidFill>
              </a:rPr>
            </a:br>
            <a:r>
              <a:rPr lang="en-US" sz="1400" u="sng" dirty="0">
                <a:solidFill>
                  <a:schemeClr val="bg1"/>
                </a:solidFill>
              </a:rPr>
              <a:t>Client Location</a:t>
            </a:r>
            <a:r>
              <a:rPr lang="en-US" sz="1400" dirty="0">
                <a:solidFill>
                  <a:schemeClr val="bg1"/>
                </a:solidFill>
              </a:rPr>
              <a:t>: Bangladesh</a:t>
            </a:r>
            <a:br>
              <a:rPr lang="en-US" sz="1400" dirty="0">
                <a:solidFill>
                  <a:schemeClr val="bg1"/>
                </a:solidFill>
              </a:rPr>
            </a:br>
            <a:r>
              <a:rPr lang="en-US" sz="1400" u="sng" dirty="0">
                <a:solidFill>
                  <a:schemeClr val="bg1"/>
                </a:solidFill>
              </a:rPr>
              <a:t>URL</a:t>
            </a:r>
            <a:r>
              <a:rPr lang="en-US" sz="1400" dirty="0">
                <a:solidFill>
                  <a:schemeClr val="bg1"/>
                </a:solidFill>
              </a:rPr>
              <a:t>: https://mybd.link/sarpv/</a:t>
            </a:r>
            <a:endParaRPr sz="1600" dirty="0">
              <a:solidFill>
                <a:schemeClr val="bg1"/>
              </a:solidFill>
            </a:endParaRPr>
          </a:p>
        </p:txBody>
      </p:sp>
      <p:cxnSp>
        <p:nvCxnSpPr>
          <p:cNvPr id="2136" name="Google Shape;2136;p65"/>
          <p:cNvCxnSpPr/>
          <p:nvPr/>
        </p:nvCxnSpPr>
        <p:spPr>
          <a:xfrm>
            <a:off x="1026200" y="414022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sp>
        <p:nvSpPr>
          <p:cNvPr id="12" name="Google Shape;215;p44"/>
          <p:cNvSpPr txBox="1">
            <a:spLocks/>
          </p:cNvSpPr>
          <p:nvPr/>
        </p:nvSpPr>
        <p:spPr>
          <a:xfrm>
            <a:off x="779950" y="1732264"/>
            <a:ext cx="4946400" cy="3050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marR="0" lvl="1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marR="0" lvl="2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marR="0" lvl="3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marR="0" lvl="4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marR="0" lvl="5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marR="0" lvl="6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marR="0" lvl="7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marR="0" lvl="8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139700" indent="0">
              <a:spcBef>
                <a:spcPts val="1600"/>
              </a:spcBef>
              <a:buSzPts val="1400"/>
            </a:pPr>
            <a:r>
              <a:rPr lang="en-US" sz="1400" dirty="0"/>
              <a:t>Features:</a:t>
            </a:r>
          </a:p>
          <a:p>
            <a:pPr indent="-317500">
              <a:spcBef>
                <a:spcPts val="1600"/>
              </a:spcBef>
              <a:buSzPts val="1400"/>
              <a:buFont typeface="Proxima Nova"/>
              <a:buChar char="●"/>
            </a:pPr>
            <a:r>
              <a:rPr lang="en-US" dirty="0"/>
              <a:t>Employee login , password recovery system and separate dashboard according to employee’s designation. 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Dashboard has overall information about employee’s project related information's.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New staff, project, designation , notice , appointment etc. can be added and edited.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Leave management system.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Monthly salary and bonus generation system.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Attendance system.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Staff related data can be uploaded from excel files.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 err="1"/>
              <a:t>Payslip</a:t>
            </a:r>
            <a:r>
              <a:rPr lang="en-US" dirty="0"/>
              <a:t> , offer letters can be exported as pdf files.</a:t>
            </a:r>
          </a:p>
          <a:p>
            <a:pPr marL="139700" indent="0">
              <a:buSzPts val="1400"/>
            </a:pPr>
            <a:endParaRPr lang="en-US" dirty="0"/>
          </a:p>
          <a:p>
            <a:pPr indent="-317500">
              <a:buSzPts val="1400"/>
              <a:buFont typeface="Proxima Nova"/>
              <a:buChar char="●"/>
            </a:pPr>
            <a:endParaRPr lang="en-US" dirty="0"/>
          </a:p>
          <a:p>
            <a:pPr indent="-317500">
              <a:buSzPts val="1400"/>
              <a:buFont typeface="Proxima Nova"/>
              <a:buChar char="●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0655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215;p44"/>
          <p:cNvSpPr txBox="1">
            <a:spLocks/>
          </p:cNvSpPr>
          <p:nvPr/>
        </p:nvSpPr>
        <p:spPr>
          <a:xfrm>
            <a:off x="762000" y="438150"/>
            <a:ext cx="49464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marR="0" lvl="1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marR="0" lvl="2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marR="0" lvl="3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marR="0" lvl="4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marR="0" lvl="5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marR="0" lvl="6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marR="0" lvl="7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marR="0" lvl="8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139700" indent="0">
              <a:spcBef>
                <a:spcPts val="1600"/>
              </a:spcBef>
              <a:buSzPts val="1400"/>
            </a:pPr>
            <a:r>
              <a:rPr lang="en" sz="1600" u="sng" dirty="0">
                <a:solidFill>
                  <a:schemeClr val="bg1"/>
                </a:solidFill>
                <a:latin typeface="Proxima Nova Semibold" panose="020B0604020202020204" charset="0"/>
              </a:rPr>
              <a:t>Technologies</a:t>
            </a:r>
            <a:r>
              <a:rPr lang="en" sz="1600" dirty="0">
                <a:solidFill>
                  <a:schemeClr val="bg1"/>
                </a:solidFill>
                <a:latin typeface="Proxima Nova Semibold" panose="020B0604020202020204" charset="0"/>
              </a:rPr>
              <a:t>:</a:t>
            </a:r>
            <a:endParaRPr lang="en-US" sz="1600" dirty="0">
              <a:latin typeface="Proxima Nova Semibold" panose="020B0604020202020204" charset="0"/>
            </a:endParaRPr>
          </a:p>
          <a:p>
            <a:pPr marL="139700" indent="0">
              <a:spcBef>
                <a:spcPts val="1600"/>
              </a:spcBef>
              <a:buSzPts val="1400"/>
            </a:pPr>
            <a:r>
              <a:rPr lang="en" sz="1400" u="sng" dirty="0">
                <a:solidFill>
                  <a:schemeClr val="bg1"/>
                </a:solidFill>
              </a:rPr>
              <a:t>Frontend:</a:t>
            </a:r>
            <a:endParaRPr lang="en-US" sz="1400" u="sng" dirty="0"/>
          </a:p>
          <a:p>
            <a:pPr indent="-317500">
              <a:spcBef>
                <a:spcPts val="1600"/>
              </a:spcBef>
              <a:buSzPts val="1400"/>
              <a:buFont typeface="Proxima Nova"/>
              <a:buChar char="●"/>
            </a:pPr>
            <a:r>
              <a:rPr lang="en-US" dirty="0"/>
              <a:t>UI is coded  using: HTML5, Css3 , Bootstrap4.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Page’s interactive functionalities are achieved using:  </a:t>
            </a:r>
            <a:r>
              <a:rPr lang="en-US" dirty="0" err="1"/>
              <a:t>Javascript</a:t>
            </a:r>
            <a:r>
              <a:rPr lang="en-US" dirty="0"/>
              <a:t>, </a:t>
            </a:r>
            <a:r>
              <a:rPr lang="en-US" dirty="0" err="1"/>
              <a:t>Jquery</a:t>
            </a:r>
            <a:r>
              <a:rPr lang="en-US" dirty="0"/>
              <a:t>.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Grids are created using </a:t>
            </a:r>
            <a:r>
              <a:rPr lang="en-US" dirty="0" err="1"/>
              <a:t>Jquery</a:t>
            </a:r>
            <a:r>
              <a:rPr lang="en-US" dirty="0"/>
              <a:t>   Data Tables.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AJAX.</a:t>
            </a:r>
          </a:p>
          <a:p>
            <a:pPr marL="139700" indent="0">
              <a:buSzPts val="1400"/>
            </a:pPr>
            <a:endParaRPr lang="en-US" dirty="0"/>
          </a:p>
          <a:p>
            <a:pPr marL="139700" indent="0">
              <a:buSzPts val="1400"/>
            </a:pPr>
            <a:r>
              <a:rPr lang="en-US" sz="1400" u="sng" dirty="0"/>
              <a:t>Backend:</a:t>
            </a:r>
          </a:p>
          <a:p>
            <a:pPr marL="139700" indent="0">
              <a:buSzPts val="1400"/>
            </a:pPr>
            <a:endParaRPr lang="en-US" sz="1400" u="sng" dirty="0"/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PHP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MySQL database</a:t>
            </a:r>
          </a:p>
          <a:p>
            <a:pPr indent="-317500">
              <a:buSzPts val="1400"/>
              <a:buFont typeface="Proxima Nova"/>
              <a:buChar char="●"/>
            </a:pPr>
            <a:endParaRPr lang="en-US" dirty="0"/>
          </a:p>
          <a:p>
            <a:pPr marL="139700" indent="0">
              <a:buSzPts val="1400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5120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371600" y="4339294"/>
            <a:ext cx="11192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Dashboard</a:t>
            </a:r>
            <a:endParaRPr lang="en-US" b="1" dirty="0"/>
          </a:p>
        </p:txBody>
      </p:sp>
      <p:sp>
        <p:nvSpPr>
          <p:cNvPr id="16" name="Rectangle 15"/>
          <p:cNvSpPr/>
          <p:nvPr/>
        </p:nvSpPr>
        <p:spPr>
          <a:xfrm>
            <a:off x="6222618" y="4342015"/>
            <a:ext cx="86113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All Staff</a:t>
            </a:r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567351" y="438150"/>
            <a:ext cx="12682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u="sng" dirty="0">
                <a:solidFill>
                  <a:schemeClr val="bg1"/>
                </a:solidFill>
                <a:latin typeface="Proxima Nova Semibold" charset="0"/>
              </a:rPr>
              <a:t>Screenshots </a:t>
            </a:r>
            <a:r>
              <a:rPr lang="en" dirty="0">
                <a:solidFill>
                  <a:schemeClr val="bg1"/>
                </a:solidFill>
                <a:latin typeface="Proxima Nova Semibold" charset="0"/>
              </a:rPr>
              <a:t>:</a:t>
            </a:r>
            <a:endParaRPr lang="en-US" dirty="0">
              <a:solidFill>
                <a:schemeClr val="bg1"/>
              </a:solidFill>
              <a:latin typeface="Proxima Nova Semibold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80" y="931653"/>
            <a:ext cx="3433920" cy="324301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1352550"/>
            <a:ext cx="4775219" cy="2325898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2122654-85FB-55F6-DCC4-A8DC88D2A4C4}"/>
              </a:ext>
            </a:extLst>
          </p:cNvPr>
          <p:cNvSpPr/>
          <p:nvPr/>
        </p:nvSpPr>
        <p:spPr>
          <a:xfrm>
            <a:off x="5715000" y="2190750"/>
            <a:ext cx="457200" cy="13716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504C40-E1B1-4F71-6CE0-84CB40DB666B}"/>
              </a:ext>
            </a:extLst>
          </p:cNvPr>
          <p:cNvSpPr/>
          <p:nvPr/>
        </p:nvSpPr>
        <p:spPr>
          <a:xfrm>
            <a:off x="8382000" y="1428750"/>
            <a:ext cx="381000" cy="76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505752A-9831-F4C3-6138-77BD6760D704}"/>
              </a:ext>
            </a:extLst>
          </p:cNvPr>
          <p:cNvSpPr/>
          <p:nvPr/>
        </p:nvSpPr>
        <p:spPr>
          <a:xfrm>
            <a:off x="7854959" y="2223048"/>
            <a:ext cx="228600" cy="13716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F59DA05-E120-D1A1-B50C-7A81AE82FA83}"/>
              </a:ext>
            </a:extLst>
          </p:cNvPr>
          <p:cNvSpPr/>
          <p:nvPr/>
        </p:nvSpPr>
        <p:spPr>
          <a:xfrm>
            <a:off x="6565918" y="2223048"/>
            <a:ext cx="482581" cy="13716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FCE6CA5-087B-1252-920C-3940D4327006}"/>
              </a:ext>
            </a:extLst>
          </p:cNvPr>
          <p:cNvSpPr/>
          <p:nvPr/>
        </p:nvSpPr>
        <p:spPr>
          <a:xfrm>
            <a:off x="1201499" y="2876550"/>
            <a:ext cx="322501" cy="457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EDC1B2C-FCDF-01C0-772A-64E85935FA98}"/>
              </a:ext>
            </a:extLst>
          </p:cNvPr>
          <p:cNvSpPr/>
          <p:nvPr/>
        </p:nvSpPr>
        <p:spPr>
          <a:xfrm>
            <a:off x="3371850" y="959304"/>
            <a:ext cx="381000" cy="76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376292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133600" y="4327189"/>
            <a:ext cx="17572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Make Salary Sheet</a:t>
            </a:r>
            <a:endParaRPr lang="en-US" b="1" dirty="0"/>
          </a:p>
        </p:txBody>
      </p:sp>
      <p:sp>
        <p:nvSpPr>
          <p:cNvPr id="16" name="Rectangle 15"/>
          <p:cNvSpPr/>
          <p:nvPr/>
        </p:nvSpPr>
        <p:spPr>
          <a:xfrm>
            <a:off x="6324065" y="4327189"/>
            <a:ext cx="21323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New Leave Application</a:t>
            </a:r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567351" y="438150"/>
            <a:ext cx="12682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u="sng" dirty="0">
                <a:solidFill>
                  <a:schemeClr val="bg1"/>
                </a:solidFill>
                <a:latin typeface="Proxima Nova Semibold" charset="0"/>
              </a:rPr>
              <a:t>Screenshots </a:t>
            </a:r>
            <a:r>
              <a:rPr lang="en" dirty="0">
                <a:solidFill>
                  <a:schemeClr val="bg1"/>
                </a:solidFill>
                <a:latin typeface="Proxima Nova Semibold" charset="0"/>
              </a:rPr>
              <a:t>:</a:t>
            </a:r>
            <a:endParaRPr lang="en-US" dirty="0">
              <a:solidFill>
                <a:schemeClr val="bg1"/>
              </a:solidFill>
              <a:latin typeface="Proxima Nova Semibold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200150"/>
            <a:ext cx="5486400" cy="2743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185"/>
          <a:stretch/>
        </p:blipFill>
        <p:spPr>
          <a:xfrm>
            <a:off x="5943600" y="1428750"/>
            <a:ext cx="2971800" cy="228599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02B6618-AFFF-333F-87E3-7897FA3C8040}"/>
              </a:ext>
            </a:extLst>
          </p:cNvPr>
          <p:cNvSpPr/>
          <p:nvPr/>
        </p:nvSpPr>
        <p:spPr>
          <a:xfrm>
            <a:off x="5105400" y="1200150"/>
            <a:ext cx="457200" cy="152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8DDD7FE-D68E-FE0A-1A55-8CB338966C08}"/>
              </a:ext>
            </a:extLst>
          </p:cNvPr>
          <p:cNvSpPr/>
          <p:nvPr/>
        </p:nvSpPr>
        <p:spPr>
          <a:xfrm>
            <a:off x="1676400" y="1885950"/>
            <a:ext cx="381000" cy="914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E0E622-2141-6CBB-998F-F90A0D85BF3F}"/>
              </a:ext>
            </a:extLst>
          </p:cNvPr>
          <p:cNvSpPr/>
          <p:nvPr/>
        </p:nvSpPr>
        <p:spPr>
          <a:xfrm>
            <a:off x="2209800" y="1962150"/>
            <a:ext cx="152400" cy="838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829E20-2944-F2AD-463B-B3A17E4B63AE}"/>
              </a:ext>
            </a:extLst>
          </p:cNvPr>
          <p:cNvSpPr/>
          <p:nvPr/>
        </p:nvSpPr>
        <p:spPr>
          <a:xfrm>
            <a:off x="2438400" y="1962150"/>
            <a:ext cx="228600" cy="838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9ECE1CD-79C8-1F6B-3907-610E51D5A385}"/>
              </a:ext>
            </a:extLst>
          </p:cNvPr>
          <p:cNvSpPr/>
          <p:nvPr/>
        </p:nvSpPr>
        <p:spPr>
          <a:xfrm>
            <a:off x="2895600" y="1962150"/>
            <a:ext cx="228600" cy="838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21B93E3-551D-5BC2-8F83-55E7E8580B1E}"/>
              </a:ext>
            </a:extLst>
          </p:cNvPr>
          <p:cNvSpPr/>
          <p:nvPr/>
        </p:nvSpPr>
        <p:spPr>
          <a:xfrm>
            <a:off x="6991141" y="2000250"/>
            <a:ext cx="609600" cy="76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85555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" name="Google Shape;2129;p65"/>
          <p:cNvSpPr txBox="1">
            <a:spLocks noGrp="1"/>
          </p:cNvSpPr>
          <p:nvPr>
            <p:ph type="title"/>
          </p:nvPr>
        </p:nvSpPr>
        <p:spPr>
          <a:xfrm>
            <a:off x="938500" y="445024"/>
            <a:ext cx="4629300" cy="14409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/>
            <a:r>
              <a:rPr lang="en" dirty="0"/>
              <a:t>Project 5</a:t>
            </a:r>
            <a:br>
              <a:rPr lang="en" dirty="0"/>
            </a:br>
            <a:r>
              <a:rPr lang="en" sz="1400" u="sng" dirty="0">
                <a:solidFill>
                  <a:schemeClr val="bg1"/>
                </a:solidFill>
              </a:rPr>
              <a:t>Brand Name</a:t>
            </a:r>
            <a:r>
              <a:rPr lang="en" sz="1400" dirty="0">
                <a:solidFill>
                  <a:schemeClr val="bg1"/>
                </a:solidFill>
              </a:rPr>
              <a:t>: </a:t>
            </a:r>
            <a:r>
              <a:rPr lang="en-US" sz="1400" dirty="0" err="1">
                <a:solidFill>
                  <a:schemeClr val="bg1"/>
                </a:solidFill>
              </a:rPr>
              <a:t>Futuro</a:t>
            </a:r>
            <a:br>
              <a:rPr lang="en" sz="1400" dirty="0">
                <a:solidFill>
                  <a:schemeClr val="bg1"/>
                </a:solidFill>
              </a:rPr>
            </a:br>
            <a:r>
              <a:rPr lang="en" sz="1400" u="sng" dirty="0">
                <a:solidFill>
                  <a:schemeClr val="bg1"/>
                </a:solidFill>
              </a:rPr>
              <a:t>Type</a:t>
            </a:r>
            <a:r>
              <a:rPr lang="en" sz="1400" dirty="0">
                <a:solidFill>
                  <a:schemeClr val="bg1"/>
                </a:solidFill>
              </a:rPr>
              <a:t>: </a:t>
            </a:r>
            <a:r>
              <a:rPr lang="en-US" sz="1400" dirty="0">
                <a:solidFill>
                  <a:schemeClr val="bg1"/>
                </a:solidFill>
              </a:rPr>
              <a:t>Job listing website (Work in Progress)</a:t>
            </a:r>
            <a:br>
              <a:rPr lang="en-US" sz="1400" dirty="0">
                <a:solidFill>
                  <a:schemeClr val="bg1"/>
                </a:solidFill>
              </a:rPr>
            </a:br>
            <a:r>
              <a:rPr lang="en-US" sz="1400" u="sng" dirty="0">
                <a:solidFill>
                  <a:schemeClr val="bg1"/>
                </a:solidFill>
              </a:rPr>
              <a:t>Client Location</a:t>
            </a:r>
            <a:r>
              <a:rPr lang="en-US" sz="1400" dirty="0">
                <a:solidFill>
                  <a:schemeClr val="bg1"/>
                </a:solidFill>
              </a:rPr>
              <a:t>: Malaysia</a:t>
            </a:r>
            <a:br>
              <a:rPr lang="en-US" sz="1400" dirty="0">
                <a:solidFill>
                  <a:schemeClr val="bg1"/>
                </a:solidFill>
              </a:rPr>
            </a:br>
            <a:r>
              <a:rPr lang="en-US" sz="1400" u="sng" dirty="0">
                <a:solidFill>
                  <a:schemeClr val="bg1"/>
                </a:solidFill>
              </a:rPr>
              <a:t>URL</a:t>
            </a:r>
            <a:r>
              <a:rPr lang="en-US" sz="1400" dirty="0">
                <a:solidFill>
                  <a:schemeClr val="bg1"/>
                </a:solidFill>
              </a:rPr>
              <a:t>: http://mybd.tech</a:t>
            </a:r>
            <a:endParaRPr sz="1600" dirty="0">
              <a:solidFill>
                <a:schemeClr val="bg1"/>
              </a:solidFill>
            </a:endParaRPr>
          </a:p>
        </p:txBody>
      </p:sp>
      <p:cxnSp>
        <p:nvCxnSpPr>
          <p:cNvPr id="2136" name="Google Shape;2136;p65"/>
          <p:cNvCxnSpPr/>
          <p:nvPr/>
        </p:nvCxnSpPr>
        <p:spPr>
          <a:xfrm>
            <a:off x="1026200" y="414022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sp>
        <p:nvSpPr>
          <p:cNvPr id="12" name="Google Shape;215;p44"/>
          <p:cNvSpPr txBox="1">
            <a:spLocks/>
          </p:cNvSpPr>
          <p:nvPr/>
        </p:nvSpPr>
        <p:spPr>
          <a:xfrm>
            <a:off x="779950" y="1732264"/>
            <a:ext cx="4946400" cy="3050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marR="0" lvl="1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marR="0" lvl="2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marR="0" lvl="3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marR="0" lvl="4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marR="0" lvl="5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marR="0" lvl="6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marR="0" lvl="7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marR="0" lvl="8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139700" indent="0">
              <a:spcBef>
                <a:spcPts val="1600"/>
              </a:spcBef>
              <a:buSzPts val="1400"/>
            </a:pPr>
            <a:r>
              <a:rPr lang="en-US" sz="1400" dirty="0"/>
              <a:t>Features:</a:t>
            </a:r>
          </a:p>
          <a:p>
            <a:pPr indent="-317500">
              <a:spcBef>
                <a:spcPts val="1600"/>
              </a:spcBef>
              <a:buSzPts val="1400"/>
              <a:buFont typeface="Proxima Nova"/>
              <a:buChar char="●"/>
            </a:pPr>
            <a:r>
              <a:rPr lang="en-US" dirty="0"/>
              <a:t>Search jobs.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View job details.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Register a new user.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Create new job only for registered user.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Attendance system.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Browse by pagination.</a:t>
            </a:r>
          </a:p>
          <a:p>
            <a:pPr marL="139700" indent="0">
              <a:buSzPts val="1400"/>
            </a:pPr>
            <a:endParaRPr lang="en-US" dirty="0"/>
          </a:p>
          <a:p>
            <a:pPr indent="-317500">
              <a:buSzPts val="1400"/>
              <a:buFont typeface="Proxima Nova"/>
              <a:buChar char="●"/>
            </a:pPr>
            <a:endParaRPr lang="en-US" dirty="0"/>
          </a:p>
          <a:p>
            <a:pPr indent="-317500">
              <a:buSzPts val="1400"/>
              <a:buFont typeface="Proxima Nova"/>
              <a:buChar char="●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5192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215;p44"/>
          <p:cNvSpPr txBox="1">
            <a:spLocks/>
          </p:cNvSpPr>
          <p:nvPr/>
        </p:nvSpPr>
        <p:spPr>
          <a:xfrm>
            <a:off x="762000" y="438150"/>
            <a:ext cx="49464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marR="0" lvl="1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marR="0" lvl="2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marR="0" lvl="3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marR="0" lvl="4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marR="0" lvl="5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marR="0" lvl="6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marR="0" lvl="7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marR="0" lvl="8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18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139700" indent="0">
              <a:spcBef>
                <a:spcPts val="1600"/>
              </a:spcBef>
              <a:buSzPts val="1400"/>
            </a:pPr>
            <a:r>
              <a:rPr lang="en" sz="1600" u="sng" dirty="0">
                <a:solidFill>
                  <a:schemeClr val="bg1"/>
                </a:solidFill>
                <a:latin typeface="Proxima Nova Semibold" panose="020B0604020202020204" charset="0"/>
              </a:rPr>
              <a:t>Technologies</a:t>
            </a:r>
            <a:r>
              <a:rPr lang="en" sz="1600" dirty="0">
                <a:solidFill>
                  <a:schemeClr val="bg1"/>
                </a:solidFill>
                <a:latin typeface="Proxima Nova Semibold" panose="020B0604020202020204" charset="0"/>
              </a:rPr>
              <a:t>:</a:t>
            </a:r>
            <a:endParaRPr lang="en-US" sz="1600" dirty="0">
              <a:latin typeface="Proxima Nova Semibold" panose="020B0604020202020204" charset="0"/>
            </a:endParaRPr>
          </a:p>
          <a:p>
            <a:pPr marL="139700" indent="0">
              <a:spcBef>
                <a:spcPts val="1600"/>
              </a:spcBef>
              <a:buSzPts val="1400"/>
            </a:pPr>
            <a:r>
              <a:rPr lang="en" sz="1400" u="sng" dirty="0">
                <a:solidFill>
                  <a:schemeClr val="bg1"/>
                </a:solidFill>
              </a:rPr>
              <a:t>Frontend:</a:t>
            </a:r>
            <a:endParaRPr lang="en-US" sz="1400" u="sng" dirty="0"/>
          </a:p>
          <a:p>
            <a:pPr indent="-317500">
              <a:spcBef>
                <a:spcPts val="1600"/>
              </a:spcBef>
              <a:buSzPts val="1400"/>
              <a:buFont typeface="Proxima Nova"/>
              <a:buChar char="●"/>
            </a:pPr>
            <a:r>
              <a:rPr lang="en-US" dirty="0"/>
              <a:t>Full responsive UI is coded  using: HTML5, Tailwind CSS.</a:t>
            </a:r>
          </a:p>
          <a:p>
            <a:pPr indent="-317500">
              <a:spcBef>
                <a:spcPts val="1600"/>
              </a:spcBef>
              <a:buSzPts val="1400"/>
              <a:buFont typeface="Proxima Nova"/>
              <a:buChar char="●"/>
            </a:pPr>
            <a:endParaRPr lang="en-US" dirty="0"/>
          </a:p>
          <a:p>
            <a:pPr marL="139700" indent="0">
              <a:buSzPts val="1400"/>
            </a:pPr>
            <a:r>
              <a:rPr lang="en-US" sz="1400" u="sng" dirty="0"/>
              <a:t>Backend:</a:t>
            </a:r>
          </a:p>
          <a:p>
            <a:pPr marL="139700" indent="0">
              <a:buSzPts val="1400"/>
            </a:pPr>
            <a:endParaRPr lang="en-US" sz="1400" u="sng" dirty="0"/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PHP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Laravel 8</a:t>
            </a:r>
          </a:p>
          <a:p>
            <a:pPr indent="-317500">
              <a:buSzPts val="1400"/>
              <a:buFont typeface="Proxima Nova"/>
              <a:buChar char="●"/>
            </a:pPr>
            <a:r>
              <a:rPr lang="en-US" dirty="0"/>
              <a:t>MySQL database</a:t>
            </a:r>
          </a:p>
          <a:p>
            <a:pPr indent="-317500">
              <a:buSzPts val="1400"/>
              <a:buFont typeface="Proxima Nova"/>
              <a:buChar char="●"/>
            </a:pPr>
            <a:endParaRPr lang="en-US" dirty="0"/>
          </a:p>
          <a:p>
            <a:pPr marL="139700" indent="0">
              <a:buSzPts val="1400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7690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436686" y="4345850"/>
            <a:ext cx="109998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Homepage</a:t>
            </a:r>
            <a:endParaRPr lang="en-US" b="1" dirty="0"/>
          </a:p>
        </p:txBody>
      </p:sp>
      <p:sp>
        <p:nvSpPr>
          <p:cNvPr id="16" name="Rectangle 15"/>
          <p:cNvSpPr/>
          <p:nvPr/>
        </p:nvSpPr>
        <p:spPr>
          <a:xfrm>
            <a:off x="5562269" y="4328531"/>
            <a:ext cx="167706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User Registration</a:t>
            </a:r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567351" y="438150"/>
            <a:ext cx="12682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u="sng" dirty="0">
                <a:solidFill>
                  <a:schemeClr val="bg1"/>
                </a:solidFill>
                <a:latin typeface="Proxima Nova Semibold" charset="0"/>
              </a:rPr>
              <a:t>Screenshots </a:t>
            </a:r>
            <a:r>
              <a:rPr lang="en" dirty="0">
                <a:solidFill>
                  <a:schemeClr val="bg1"/>
                </a:solidFill>
                <a:latin typeface="Proxima Nova Semibold" charset="0"/>
              </a:rPr>
              <a:t>:</a:t>
            </a:r>
            <a:endParaRPr lang="en-US" dirty="0">
              <a:solidFill>
                <a:schemeClr val="bg1"/>
              </a:solidFill>
              <a:latin typeface="Proxima Nova Semibold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135" y="971550"/>
            <a:ext cx="3293173" cy="321361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934166"/>
            <a:ext cx="4114800" cy="325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8972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305694" y="4345850"/>
            <a:ext cx="152798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Create New Job</a:t>
            </a:r>
            <a:endParaRPr lang="en-US" b="1" dirty="0"/>
          </a:p>
        </p:txBody>
      </p:sp>
      <p:sp>
        <p:nvSpPr>
          <p:cNvPr id="16" name="Rectangle 15"/>
          <p:cNvSpPr/>
          <p:nvPr/>
        </p:nvSpPr>
        <p:spPr>
          <a:xfrm>
            <a:off x="5463999" y="4345850"/>
            <a:ext cx="16450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Job Management</a:t>
            </a:r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567351" y="438150"/>
            <a:ext cx="12682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u="sng" dirty="0">
                <a:solidFill>
                  <a:schemeClr val="bg1"/>
                </a:solidFill>
                <a:latin typeface="Proxima Nova Semibold" charset="0"/>
              </a:rPr>
              <a:t>Screenshots </a:t>
            </a:r>
            <a:r>
              <a:rPr lang="en" dirty="0">
                <a:solidFill>
                  <a:schemeClr val="bg1"/>
                </a:solidFill>
                <a:latin typeface="Proxima Nova Semibold" charset="0"/>
              </a:rPr>
              <a:t>:</a:t>
            </a:r>
            <a:endParaRPr lang="en-US" dirty="0">
              <a:solidFill>
                <a:schemeClr val="bg1"/>
              </a:solidFill>
              <a:latin typeface="Proxima Nova Semibold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39" y="924022"/>
            <a:ext cx="3048000" cy="329545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924021"/>
            <a:ext cx="4953000" cy="329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2734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9" name="Google Shape;2159;p6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THANK YOU</a:t>
            </a:r>
            <a:endParaRPr dirty="0"/>
          </a:p>
        </p:txBody>
      </p:sp>
      <p:sp>
        <p:nvSpPr>
          <p:cNvPr id="2160" name="Google Shape;2160;p68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If you have any questions…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emtiazemu1231@gmail.com</a:t>
            </a:r>
          </a:p>
          <a:p>
            <a:pPr marL="0" lvl="0" indent="0"/>
            <a:r>
              <a:rPr lang="en-US" dirty="0"/>
              <a:t>+880 1727 4424 60 (</a:t>
            </a:r>
            <a:r>
              <a:rPr lang="en-US" dirty="0" err="1"/>
              <a:t>WhatsApp</a:t>
            </a:r>
            <a:r>
              <a:rPr lang="en-US" dirty="0"/>
              <a:t>)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cxnSp>
        <p:nvCxnSpPr>
          <p:cNvPr id="2161" name="Google Shape;2161;p68"/>
          <p:cNvCxnSpPr/>
          <p:nvPr/>
        </p:nvCxnSpPr>
        <p:spPr>
          <a:xfrm>
            <a:off x="1013400" y="1488797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sp>
        <p:nvSpPr>
          <p:cNvPr id="2162" name="Google Shape;2162;p68"/>
          <p:cNvSpPr txBox="1"/>
          <p:nvPr/>
        </p:nvSpPr>
        <p:spPr>
          <a:xfrm>
            <a:off x="894900" y="4196425"/>
            <a:ext cx="3000000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chemeClr val="accen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.</a:t>
            </a:r>
            <a:endParaRPr sz="1100" dirty="0">
              <a:solidFill>
                <a:schemeClr val="accen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cxnSp>
        <p:nvCxnSpPr>
          <p:cNvPr id="2163" name="Google Shape;2163;p68"/>
          <p:cNvCxnSpPr/>
          <p:nvPr/>
        </p:nvCxnSpPr>
        <p:spPr>
          <a:xfrm>
            <a:off x="1013400" y="2800350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460</TotalTime>
  <Words>1080</Words>
  <Application>Microsoft Office PowerPoint</Application>
  <PresentationFormat>On-screen Show (16:9)</PresentationFormat>
  <Paragraphs>201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Montserrat ExtraLight</vt:lpstr>
      <vt:lpstr>Proxima Nova Semibold</vt:lpstr>
      <vt:lpstr>Proxima Nova</vt:lpstr>
      <vt:lpstr>Arial</vt:lpstr>
      <vt:lpstr>Montserrat ExtraBold</vt:lpstr>
      <vt:lpstr>Slidesgo Final Pages</vt:lpstr>
      <vt:lpstr>Full Stack Developer</vt:lpstr>
      <vt:lpstr>Work Experience</vt:lpstr>
      <vt:lpstr>Education</vt:lpstr>
      <vt:lpstr>Front End Skills</vt:lpstr>
      <vt:lpstr>Backend Skills</vt:lpstr>
      <vt:lpstr>Tools</vt:lpstr>
      <vt:lpstr>Project 1 Brand Name: Deltoid Academy Type: Learning management system Client Location: Australia URL: https://deltoidacademy.com.au/</vt:lpstr>
      <vt:lpstr>PowerPoint Presentation</vt:lpstr>
      <vt:lpstr>PowerPoint Presentation</vt:lpstr>
      <vt:lpstr>PowerPoint Presentation</vt:lpstr>
      <vt:lpstr>PowerPoint Presentation</vt:lpstr>
      <vt:lpstr>Project 2 Brand Name: MKN Prefab Composite Type: Company website Client Location: Australia URL: http://mknprefabcomposite.com.au/</vt:lpstr>
      <vt:lpstr>PowerPoint Presentation</vt:lpstr>
      <vt:lpstr>PowerPoint Presentation</vt:lpstr>
      <vt:lpstr>Project 3 Brand Name: Justrack GPS Type: GPS Tracking System Client Location: Malaysia URL: https://s3.justrack.com.my</vt:lpstr>
      <vt:lpstr>PowerPoint Presentation</vt:lpstr>
      <vt:lpstr>PowerPoint Presentation</vt:lpstr>
      <vt:lpstr>PowerPoint Presentation</vt:lpstr>
      <vt:lpstr>Project 4 Brand Name: MYBD HR for SARPV Type: Human Resource Management System Client Location: Bangladesh URL: https://mybd.link/sarpv/</vt:lpstr>
      <vt:lpstr>PowerPoint Presentation</vt:lpstr>
      <vt:lpstr>PowerPoint Presentation</vt:lpstr>
      <vt:lpstr>PowerPoint Presentation</vt:lpstr>
      <vt:lpstr>Project 5 Brand Name: Futuro Type: Job listing website (Work in Progress) Client Location: Malaysia URL: http://mybd.tech</vt:lpstr>
      <vt:lpstr>PowerPoint Presentation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Full Stack Web Developer</dc:title>
  <dc:creator>dell</dc:creator>
  <cp:lastModifiedBy>Nasir Rony</cp:lastModifiedBy>
  <cp:revision>55</cp:revision>
  <dcterms:modified xsi:type="dcterms:W3CDTF">2023-02-13T07:08:03Z</dcterms:modified>
</cp:coreProperties>
</file>